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</p:sldMasterIdLst>
  <p:sldIdLst>
    <p:sldId id="256" r:id="rId3"/>
    <p:sldId id="277" r:id="rId4"/>
    <p:sldId id="257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61" r:id="rId16"/>
    <p:sldId id="275" r:id="rId17"/>
    <p:sldId id="276" r:id="rId18"/>
    <p:sldId id="274" r:id="rId19"/>
    <p:sldId id="271" r:id="rId20"/>
    <p:sldId id="270" r:id="rId21"/>
    <p:sldId id="272" r:id="rId22"/>
    <p:sldId id="273" r:id="rId23"/>
    <p:sldId id="262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58698"/>
            <a:ext cx="7772400" cy="78105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Survive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19600"/>
            <a:ext cx="77724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800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038600" y="1545957"/>
            <a:ext cx="990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533400"/>
            <a:ext cx="1371600" cy="579120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7162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7077" y="2549604"/>
            <a:ext cx="42723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for your attention</a:t>
            </a:r>
            <a:r>
              <a:rPr lang="en-US" sz="6600" i="0" dirty="0" smtClean="0">
                <a:solidFill>
                  <a:schemeClr val="bg1"/>
                </a:solidFill>
                <a:latin typeface="Adobe Caslon Pro" pitchFamily="18" charset="0"/>
              </a:rPr>
              <a:t>!</a:t>
            </a:r>
            <a:endParaRPr lang="en-US" sz="4000" i="0" dirty="0">
              <a:solidFill>
                <a:schemeClr val="bg1"/>
              </a:solidFill>
              <a:latin typeface="Adobe Caslon Pro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76800"/>
            <a:ext cx="6400800" cy="609600"/>
          </a:xfrm>
        </p:spPr>
        <p:txBody>
          <a:bodyPr>
            <a:noAutofit/>
          </a:bodyPr>
          <a:lstStyle>
            <a:lvl1pPr marL="0" indent="0" algn="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18. Survive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5486400"/>
            <a:ext cx="6400800" cy="609600"/>
          </a:xfrm>
        </p:spPr>
        <p:txBody>
          <a:bodyPr>
            <a:normAutofit/>
          </a:bodyPr>
          <a:lstStyle>
            <a:lvl1pPr marL="0" indent="0" algn="r"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536680" y="1524000"/>
            <a:ext cx="34163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Thank you</a:t>
            </a:r>
            <a:endParaRPr lang="en-US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1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758698"/>
            <a:ext cx="7772400" cy="78105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Survive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19600"/>
            <a:ext cx="77724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800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038600" y="1545957"/>
            <a:ext cx="990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18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810000"/>
            <a:ext cx="91440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84154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F2D10-0810-4BFF-81B4-165FF24AF86D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6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5678"/>
            <a:ext cx="9144000" cy="1362075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67213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922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D1877-D4CE-477D-AA0F-48D0E2792698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76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1A56F-E00B-4034-A5AA-C22AA5523391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01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2D0-33D3-418E-8211-7D9E6C99DD25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43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D216A-8FCB-4B96-8B7B-BAE1FED95C4C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122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AE83-0A7D-4D6D-9FF4-6E3999BE8F7B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26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590F1-EC32-4DE8-B29E-B4631C53E8B3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1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27F-B9AE-405B-882C-77B424D305D2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16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533400"/>
            <a:ext cx="1371600" cy="579120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7162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2672-0EA5-4454-BEF2-4978DE2579BE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4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7077" y="2549604"/>
            <a:ext cx="427232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prstClr val="white"/>
                </a:solidFill>
              </a:rPr>
              <a:t>for your attention</a:t>
            </a:r>
            <a:r>
              <a:rPr lang="en-US" sz="6600" dirty="0" smtClean="0">
                <a:solidFill>
                  <a:prstClr val="white"/>
                </a:solidFill>
                <a:latin typeface="Adobe Caslon Pro" pitchFamily="18" charset="0"/>
              </a:rPr>
              <a:t>!</a:t>
            </a:r>
            <a:endParaRPr lang="en-US" sz="4000" dirty="0">
              <a:solidFill>
                <a:prstClr val="white"/>
              </a:solidFill>
              <a:latin typeface="Adobe Caslon Pro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76800"/>
            <a:ext cx="6400800" cy="609600"/>
          </a:xfrm>
        </p:spPr>
        <p:txBody>
          <a:bodyPr>
            <a:noAutofit/>
          </a:bodyPr>
          <a:lstStyle>
            <a:lvl1pPr marL="0" indent="0" algn="r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18. Survive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5486400"/>
            <a:ext cx="6400800" cy="609600"/>
          </a:xfrm>
        </p:spPr>
        <p:txBody>
          <a:bodyPr>
            <a:normAutofit/>
          </a:bodyPr>
          <a:lstStyle>
            <a:lvl1pPr marL="0" indent="0" algn="r">
              <a:buNone/>
              <a:defRPr sz="24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err="1" smtClean="0"/>
              <a:t>Maskot</a:t>
            </a:r>
            <a:r>
              <a:rPr lang="en-US" dirty="0" smtClean="0"/>
              <a:t> </a:t>
            </a:r>
            <a:r>
              <a:rPr lang="en-US" dirty="0" err="1" smtClean="0"/>
              <a:t>Krochnyak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536680" y="1524000"/>
            <a:ext cx="34163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rgbClr val="0091ED"/>
                </a:solidFill>
              </a:rPr>
              <a:t>Thank you</a:t>
            </a:r>
            <a:endParaRPr lang="en-US" sz="5400" dirty="0">
              <a:solidFill>
                <a:srgbClr val="0091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41963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05678"/>
            <a:ext cx="9144000" cy="1362075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67213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705600"/>
            <a:ext cx="2133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705600"/>
            <a:ext cx="2895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6004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705600"/>
            <a:ext cx="2133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ABD9437-5587-4B28-9023-89B7BCDD64CD}" type="datetime3">
              <a:rPr lang="en-US" smtClean="0">
                <a:solidFill>
                  <a:prstClr val="white"/>
                </a:solidFill>
              </a:rPr>
              <a:pPr/>
              <a:t>24 October 2012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705600"/>
            <a:ext cx="28956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>
                <a:solidFill>
                  <a:prstClr val="white"/>
                </a:solidFill>
              </a:rPr>
              <a:t>16 Rising Bubble           Kamila Součková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6004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3294115B-A31F-4B6C-902A-EF8337319693}" type="slidenum">
              <a:rPr lang="en-US" smtClean="0">
                <a:solidFill>
                  <a:prstClr val="white">
                    <a:lumMod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6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image" Target="../media/image13.png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png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mfsr.sk/" TargetMode="External"/><Relationship Id="rId2" Type="http://schemas.openxmlformats.org/officeDocument/2006/relationships/hyperlink" Target="http://www.paperonweb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1. Vynájdite sa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Martin Plesch</a:t>
            </a:r>
            <a:endParaRPr lang="sk-SK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04177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0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Záťaž v strede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36" y="1268760"/>
            <a:ext cx="8229600" cy="5246043"/>
          </a:xfrm>
        </p:spPr>
        <p:txBody>
          <a:bodyPr>
            <a:normAutofit/>
          </a:bodyPr>
          <a:lstStyle/>
          <a:p>
            <a:r>
              <a:rPr lang="sk-SK" dirty="0" smtClean="0"/>
              <a:t>Platí</a:t>
            </a:r>
          </a:p>
          <a:p>
            <a:endParaRPr lang="sk-SK" dirty="0"/>
          </a:p>
          <a:p>
            <a:endParaRPr lang="en-US" dirty="0" smtClean="0"/>
          </a:p>
          <a:p>
            <a:r>
              <a:rPr lang="en-US" dirty="0" smtClean="0"/>
              <a:t>U</a:t>
            </a:r>
            <a:r>
              <a:rPr lang="sk-SK" dirty="0" err="1" smtClean="0"/>
              <a:t>žitočné</a:t>
            </a:r>
            <a:r>
              <a:rPr lang="sk-SK" dirty="0" smtClean="0"/>
              <a:t> zaťaženie od záťaže papiera a lepidla</a:t>
            </a:r>
          </a:p>
          <a:p>
            <a:endParaRPr lang="sk-SK" dirty="0"/>
          </a:p>
          <a:p>
            <a:r>
              <a:rPr lang="sk-SK" dirty="0" smtClean="0"/>
              <a:t>Požiadavka </a:t>
            </a:r>
          </a:p>
          <a:p>
            <a:r>
              <a:rPr lang="sk-SK" dirty="0" smtClean="0"/>
              <a:t>Podmienka pre dĺžku</a:t>
            </a:r>
            <a:endParaRPr lang="sk-SK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572745"/>
              </p:ext>
            </p:extLst>
          </p:nvPr>
        </p:nvGraphicFramePr>
        <p:xfrm>
          <a:off x="755576" y="2204864"/>
          <a:ext cx="199866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3" imgW="825480" imgH="253800" progId="Equation.DSMT4">
                  <p:embed/>
                </p:oleObj>
              </mc:Choice>
              <mc:Fallback>
                <p:oleObj name="Equation" r:id="rId3" imgW="825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204864"/>
                        <a:ext cx="1998663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09972"/>
              </p:ext>
            </p:extLst>
          </p:nvPr>
        </p:nvGraphicFramePr>
        <p:xfrm>
          <a:off x="2987824" y="3573016"/>
          <a:ext cx="23971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5" imgW="990360" imgH="457200" progId="Equation.DSMT4">
                  <p:embed/>
                </p:oleObj>
              </mc:Choice>
              <mc:Fallback>
                <p:oleObj name="Equation" r:id="rId5" imgW="9903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573016"/>
                        <a:ext cx="2397125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52550"/>
            <a:ext cx="2641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48671"/>
              </p:ext>
            </p:extLst>
          </p:nvPr>
        </p:nvGraphicFramePr>
        <p:xfrm>
          <a:off x="3348038" y="2205038"/>
          <a:ext cx="236696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8" imgW="977760" imgH="253800" progId="Equation.DSMT4">
                  <p:embed/>
                </p:oleObj>
              </mc:Choice>
              <mc:Fallback>
                <p:oleObj name="Equation" r:id="rId8" imgW="977760" imgH="2538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205038"/>
                        <a:ext cx="236696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037164"/>
              </p:ext>
            </p:extLst>
          </p:nvPr>
        </p:nvGraphicFramePr>
        <p:xfrm>
          <a:off x="3059832" y="4725144"/>
          <a:ext cx="110648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10" imgW="457200" imgH="228600" progId="Equation.DSMT4">
                  <p:embed/>
                </p:oleObj>
              </mc:Choice>
              <mc:Fallback>
                <p:oleObj name="Equation" r:id="rId10" imgW="457200" imgH="22860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725144"/>
                        <a:ext cx="110648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210425"/>
              </p:ext>
            </p:extLst>
          </p:nvPr>
        </p:nvGraphicFramePr>
        <p:xfrm>
          <a:off x="5004048" y="5085184"/>
          <a:ext cx="3011487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Equation" r:id="rId12" imgW="1244520" imgH="419040" progId="Equation.DSMT4">
                  <p:embed/>
                </p:oleObj>
              </mc:Choice>
              <mc:Fallback>
                <p:oleObj name="Equation" r:id="rId12" imgW="1244520" imgH="41904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085184"/>
                        <a:ext cx="3011487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014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Záťaž medzi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36" y="1268760"/>
            <a:ext cx="8229600" cy="5246043"/>
          </a:xfrm>
        </p:spPr>
        <p:txBody>
          <a:bodyPr>
            <a:normAutofit/>
          </a:bodyPr>
          <a:lstStyle/>
          <a:p>
            <a:r>
              <a:rPr lang="sk-SK" dirty="0" smtClean="0"/>
              <a:t>Spočítajte si </a:t>
            </a:r>
            <a:r>
              <a:rPr lang="sk-SK" dirty="0" smtClean="0">
                <a:sym typeface="Wingdings" pitchFamily="2" charset="2"/>
              </a:rPr>
              <a:t>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Rozumný odhad hovorí, že to bude medzi krajnými extrémami</a:t>
            </a:r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60848"/>
            <a:ext cx="3960440" cy="210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1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Položený most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36" y="1268760"/>
            <a:ext cx="8229600" cy="5246043"/>
          </a:xfrm>
        </p:spPr>
        <p:txBody>
          <a:bodyPr>
            <a:normAutofit/>
          </a:bodyPr>
          <a:lstStyle/>
          <a:p>
            <a:r>
              <a:rPr lang="sk-SK" dirty="0" smtClean="0"/>
              <a:t>Čo ak nie je povolené most prilepiť?</a:t>
            </a:r>
          </a:p>
          <a:p>
            <a:r>
              <a:rPr lang="sk-SK" dirty="0" smtClean="0"/>
              <a:t>Alebo sú brehy príliš málo adhézne?</a:t>
            </a:r>
          </a:p>
          <a:p>
            <a:r>
              <a:rPr lang="sk-SK" dirty="0" smtClean="0"/>
              <a:t>Môžeme most vypodložiť priečkou</a:t>
            </a:r>
            <a:endParaRPr lang="sk-SK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86567"/>
            <a:ext cx="4320480" cy="2253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0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Vzpera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Mus</a:t>
            </a:r>
            <a:r>
              <a:rPr lang="sk-SK" dirty="0" smtClean="0"/>
              <a:t>í dobre odolávať tlaku</a:t>
            </a:r>
          </a:p>
          <a:p>
            <a:r>
              <a:rPr lang="sk-SK" dirty="0" smtClean="0"/>
              <a:t>Tlak bude nie nutne kolmý na smer </a:t>
            </a:r>
          </a:p>
          <a:p>
            <a:r>
              <a:rPr lang="sk-SK" dirty="0" smtClean="0"/>
              <a:t>Možné základné tvary</a:t>
            </a:r>
          </a:p>
          <a:p>
            <a:pPr lvl="1"/>
            <a:r>
              <a:rPr lang="sk-SK" dirty="0" smtClean="0"/>
              <a:t>Rúra</a:t>
            </a:r>
          </a:p>
          <a:p>
            <a:pPr lvl="1"/>
            <a:r>
              <a:rPr lang="sk-SK" dirty="0" smtClean="0"/>
              <a:t>Harmonika</a:t>
            </a:r>
          </a:p>
          <a:p>
            <a:r>
              <a:rPr lang="sk-SK" dirty="0" smtClean="0"/>
              <a:t>Parametre</a:t>
            </a:r>
          </a:p>
          <a:p>
            <a:pPr lvl="1"/>
            <a:r>
              <a:rPr lang="sk-SK" dirty="0" smtClean="0"/>
              <a:t>Priemer rúry</a:t>
            </a:r>
          </a:p>
          <a:p>
            <a:pPr lvl="1"/>
            <a:r>
              <a:rPr lang="sk-SK" dirty="0" smtClean="0"/>
              <a:t>Rozmer jedného záhybu na harmonike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75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Mikrovzpera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Vzniká tuhým zrolovaním rúry alebo hustým poskladaním harmoniky</a:t>
            </a:r>
          </a:p>
          <a:p>
            <a:r>
              <a:rPr lang="sk-SK" dirty="0" smtClean="0"/>
              <a:t>Použiteľná aj ako most per </a:t>
            </a:r>
            <a:r>
              <a:rPr lang="sk-SK" dirty="0" err="1" smtClean="0"/>
              <a:t>se</a:t>
            </a:r>
            <a:endParaRPr lang="sk-SK" dirty="0" smtClean="0"/>
          </a:p>
          <a:p>
            <a:r>
              <a:rPr lang="sk-SK" dirty="0" smtClean="0"/>
              <a:t>Tuhosť je daná prakticky len parametrami papiera</a:t>
            </a:r>
          </a:p>
          <a:p>
            <a:r>
              <a:rPr lang="sk-SK" dirty="0" smtClean="0"/>
              <a:t>Súvisí s tuhosťou papiera (</a:t>
            </a:r>
            <a:r>
              <a:rPr lang="sk-SK" dirty="0" err="1" smtClean="0"/>
              <a:t>stiffness</a:t>
            </a:r>
            <a:r>
              <a:rPr lang="sk-SK" dirty="0" smtClean="0"/>
              <a:t>) a </a:t>
            </a:r>
            <a:r>
              <a:rPr lang="sk-SK" dirty="0" err="1" smtClean="0"/>
              <a:t>odlonosťou</a:t>
            </a:r>
            <a:r>
              <a:rPr lang="sk-SK" dirty="0" smtClean="0"/>
              <a:t> voči tlaky (</a:t>
            </a:r>
            <a:r>
              <a:rPr lang="sk-SK" dirty="0" err="1" smtClean="0"/>
              <a:t>Youngov</a:t>
            </a:r>
            <a:r>
              <a:rPr lang="sk-SK" dirty="0" smtClean="0"/>
              <a:t> modul)</a:t>
            </a:r>
          </a:p>
          <a:p>
            <a:pPr lvl="1"/>
            <a:r>
              <a:rPr lang="sk-SK" dirty="0" smtClean="0"/>
              <a:t>Papier je komplikovaný materiál...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066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Ohyb papiera - štandardy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Definované v štandarde TAPI T 489 a ISO 2491</a:t>
            </a:r>
          </a:p>
          <a:p>
            <a:r>
              <a:rPr lang="sk-SK" dirty="0" smtClean="0"/>
              <a:t>Meria sa v </a:t>
            </a:r>
            <a:r>
              <a:rPr lang="sk-SK" dirty="0" err="1" smtClean="0"/>
              <a:t>mNm</a:t>
            </a:r>
            <a:r>
              <a:rPr lang="sk-SK" dirty="0" smtClean="0"/>
              <a:t> (</a:t>
            </a:r>
            <a:r>
              <a:rPr lang="sk-SK" dirty="0" err="1" smtClean="0"/>
              <a:t>mili</a:t>
            </a:r>
            <a:r>
              <a:rPr lang="sk-SK" dirty="0" smtClean="0"/>
              <a:t> Newton meter)</a:t>
            </a:r>
          </a:p>
          <a:p>
            <a:pPr lvl="1"/>
            <a:r>
              <a:rPr lang="sk-SK" dirty="0" smtClean="0"/>
              <a:t>1,5 palca (38,1 mm) široký pásik papiera</a:t>
            </a:r>
          </a:p>
          <a:p>
            <a:pPr lvl="1"/>
            <a:r>
              <a:rPr lang="sk-SK" dirty="0" smtClean="0"/>
              <a:t>Ohyb o 15°</a:t>
            </a:r>
          </a:p>
          <a:p>
            <a:pPr lvl="1"/>
            <a:r>
              <a:rPr lang="sk-SK" dirty="0" smtClean="0"/>
              <a:t>Merané 5 cm od uchytenia</a:t>
            </a:r>
          </a:p>
          <a:p>
            <a:pPr lvl="1"/>
            <a:r>
              <a:rPr lang="sk-SK" dirty="0" smtClean="0"/>
              <a:t>Závisí od smeru vlákien v papieri</a:t>
            </a:r>
          </a:p>
          <a:p>
            <a:r>
              <a:rPr lang="sk-SK" dirty="0" smtClean="0"/>
              <a:t>Pre bežný papier 17-39 </a:t>
            </a:r>
            <a:r>
              <a:rPr lang="sk-SK" dirty="0" err="1" smtClean="0"/>
              <a:t>mNm</a:t>
            </a:r>
            <a:r>
              <a:rPr lang="sk-SK" dirty="0" smtClean="0"/>
              <a:t> </a:t>
            </a:r>
          </a:p>
          <a:p>
            <a:r>
              <a:rPr lang="sk-SK" dirty="0" smtClean="0"/>
              <a:t>Zodpovedá sile 0,34 - 0,7 N v mieste merania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88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Youngov</a:t>
            </a:r>
            <a:r>
              <a:rPr lang="sk-SK" dirty="0" smtClean="0"/>
              <a:t> modul pre papier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sk-SK" dirty="0" smtClean="0"/>
              <a:t>Definované v štandarde TAPI T 403</a:t>
            </a:r>
          </a:p>
          <a:p>
            <a:r>
              <a:rPr lang="sk-SK" dirty="0" smtClean="0"/>
              <a:t>Vyjadruje sa ako </a:t>
            </a:r>
            <a:r>
              <a:rPr lang="sk-SK" i="1" dirty="0" err="1" smtClean="0"/>
              <a:t>compresibility</a:t>
            </a:r>
            <a:endParaRPr lang="sk-SK" i="1" dirty="0" smtClean="0"/>
          </a:p>
          <a:p>
            <a:r>
              <a:rPr lang="sk-SK" dirty="0" smtClean="0"/>
              <a:t>Dáta som bohužiaľ nezohnal ...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41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Kolaps </a:t>
            </a:r>
            <a:r>
              <a:rPr lang="sk-SK" dirty="0" err="1" smtClean="0"/>
              <a:t>mikrovzpery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Časť papiera sa ohne, časť sa stlačí (netrhá sa)</a:t>
            </a:r>
          </a:p>
          <a:p>
            <a:r>
              <a:rPr lang="sk-SK" dirty="0" smtClean="0"/>
              <a:t>Výpočet je komplikovaný a kriticky závisí od počiatočnej výchylky</a:t>
            </a:r>
          </a:p>
          <a:p>
            <a:r>
              <a:rPr lang="sk-SK" dirty="0" smtClean="0"/>
              <a:t>Odporúčam riešiť otázku experimentálne</a:t>
            </a:r>
          </a:p>
          <a:p>
            <a:r>
              <a:rPr lang="sk-SK" dirty="0" smtClean="0"/>
              <a:t>Závislosť maximálneho zaťaženia od </a:t>
            </a:r>
          </a:p>
          <a:p>
            <a:pPr lvl="1"/>
            <a:r>
              <a:rPr lang="sk-SK" dirty="0"/>
              <a:t>H</a:t>
            </a:r>
            <a:r>
              <a:rPr lang="sk-SK" dirty="0" smtClean="0"/>
              <a:t>rúbky vzpery</a:t>
            </a:r>
          </a:p>
          <a:p>
            <a:pPr lvl="1"/>
            <a:r>
              <a:rPr lang="sk-SK" dirty="0" smtClean="0"/>
              <a:t>Dĺžky vzpery (?)</a:t>
            </a:r>
          </a:p>
          <a:p>
            <a:pPr lvl="1"/>
            <a:r>
              <a:rPr lang="sk-SK" dirty="0" smtClean="0"/>
              <a:t>Spôsobu </a:t>
            </a:r>
            <a:r>
              <a:rPr lang="sk-SK" dirty="0" smtClean="0"/>
              <a:t>skladania (?)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363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Záťaž v strede so vzperou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36" y="1268760"/>
            <a:ext cx="8229600" cy="5246043"/>
          </a:xfrm>
        </p:spPr>
        <p:txBody>
          <a:bodyPr>
            <a:normAutofit/>
          </a:bodyPr>
          <a:lstStyle/>
          <a:p>
            <a:r>
              <a:rPr lang="sk-SK" dirty="0" smtClean="0"/>
              <a:t>Zaťaženie závesu</a:t>
            </a:r>
          </a:p>
          <a:p>
            <a:r>
              <a:rPr lang="sk-SK" dirty="0" smtClean="0"/>
              <a:t>Zaťaženie vzpery</a:t>
            </a:r>
          </a:p>
          <a:p>
            <a:pPr lvl="1"/>
            <a:r>
              <a:rPr lang="sk-SK" dirty="0" smtClean="0"/>
              <a:t>Prečo nie dvojnásobok? </a:t>
            </a:r>
          </a:p>
          <a:p>
            <a:r>
              <a:rPr lang="sk-SK" dirty="0" smtClean="0"/>
              <a:t>Užitočné zaťaženie </a:t>
            </a:r>
            <a:r>
              <a:rPr lang="sk-SK" b="1" dirty="0" smtClean="0"/>
              <a:t>F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r>
              <a:rPr lang="sk-SK" dirty="0" smtClean="0"/>
              <a:t>Zaťaženie vzpery je vždy menšie ako závesu</a:t>
            </a:r>
          </a:p>
          <a:p>
            <a:pPr lvl="1"/>
            <a:r>
              <a:rPr lang="sk-SK" dirty="0" smtClean="0"/>
              <a:t>Klesá s dĺžkou závesu</a:t>
            </a:r>
          </a:p>
          <a:p>
            <a:pPr lvl="1"/>
            <a:r>
              <a:rPr lang="sk-SK" dirty="0" smtClean="0"/>
              <a:t>Dlhší záves vyžaduje viac materiálu ...</a:t>
            </a:r>
          </a:p>
          <a:p>
            <a:pPr lvl="1"/>
            <a:endParaRPr lang="sk-SK" dirty="0" smtClean="0"/>
          </a:p>
          <a:p>
            <a:endParaRPr lang="sk-SK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438865"/>
              </p:ext>
            </p:extLst>
          </p:nvPr>
        </p:nvGraphicFramePr>
        <p:xfrm>
          <a:off x="4211960" y="1268760"/>
          <a:ext cx="4302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177480" imgH="228600" progId="Equation.DSMT4">
                  <p:embed/>
                </p:oleObj>
              </mc:Choice>
              <mc:Fallback>
                <p:oleObj name="Equation" r:id="rId3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268760"/>
                        <a:ext cx="43021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352550"/>
            <a:ext cx="2641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763489"/>
              </p:ext>
            </p:extLst>
          </p:nvPr>
        </p:nvGraphicFramePr>
        <p:xfrm>
          <a:off x="4139952" y="1844824"/>
          <a:ext cx="1598612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6" imgW="660240" imgH="253800" progId="Equation.DSMT4">
                  <p:embed/>
                </p:oleObj>
              </mc:Choice>
              <mc:Fallback>
                <p:oleObj name="Equation" r:id="rId6" imgW="660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844824"/>
                        <a:ext cx="1598612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92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Optimalizácia materiálu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Časť materiálu sa použije na vzperu, časť na záves</a:t>
            </a:r>
          </a:p>
          <a:p>
            <a:r>
              <a:rPr lang="sk-SK" dirty="0" smtClean="0"/>
              <a:t>Najjednoduchšie je urobiť rez po dĺžke</a:t>
            </a:r>
          </a:p>
          <a:p>
            <a:r>
              <a:rPr lang="sk-SK" dirty="0" smtClean="0"/>
              <a:t>Nosnosť závesu stúpa so šírkou lineárne, nosnosť vzpery (pravdepodobne) s vyššou mocninou (kvadraticky?)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78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Papier poskladaný do tvaru harmoniky alebo zrolovaný do tvaru valca je ťažšie zohnúť, ako keď je rovný. S použitím jedného papieru formátu A4 a prípadne malého množstva lepidla vytvorte most, ktorý preklenie vzdialenosť 280 mm. Zaveďte parametre popisujúce nosnosť vášho mostu a optimalizujte aspoň niektoré z nich.</a:t>
            </a:r>
          </a:p>
        </p:txBody>
      </p:sp>
    </p:spTree>
    <p:extLst>
      <p:ext uri="{BB962C8B-B14F-4D97-AF65-F5344CB8AC3E}">
        <p14:creationId xmlns:p14="http://schemas.microsoft.com/office/powerpoint/2010/main" val="1751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Most nad rieku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36" y="1268760"/>
            <a:ext cx="8229600" cy="5246043"/>
          </a:xfrm>
        </p:spPr>
        <p:txBody>
          <a:bodyPr>
            <a:normAutofit/>
          </a:bodyPr>
          <a:lstStyle/>
          <a:p>
            <a:r>
              <a:rPr lang="sk-SK" dirty="0" smtClean="0"/>
              <a:t>Čo ak </a:t>
            </a:r>
            <a:r>
              <a:rPr lang="sk-SK" dirty="0" err="1" smtClean="0"/>
              <a:t>mostovka</a:t>
            </a:r>
            <a:r>
              <a:rPr lang="sk-SK" dirty="0" smtClean="0"/>
              <a:t> nesmie klesnúť pod body uchytenia?</a:t>
            </a:r>
          </a:p>
          <a:p>
            <a:r>
              <a:rPr lang="sk-SK" dirty="0" smtClean="0"/>
              <a:t>Môžeme most postaviť na vzpery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12976"/>
            <a:ext cx="4464496" cy="2627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4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Nosnosť mosta nad riekou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36" y="1268760"/>
            <a:ext cx="8229600" cy="5246043"/>
          </a:xfrm>
        </p:spPr>
        <p:txBody>
          <a:bodyPr>
            <a:normAutofit/>
          </a:bodyPr>
          <a:lstStyle/>
          <a:p>
            <a:r>
              <a:rPr lang="sk-SK" dirty="0" smtClean="0"/>
              <a:t>Závesná časť sa nemení</a:t>
            </a:r>
          </a:p>
          <a:p>
            <a:r>
              <a:rPr lang="sk-SK" dirty="0" smtClean="0"/>
              <a:t>Nosnosť zvislých vzpier je znova </a:t>
            </a:r>
            <a:r>
              <a:rPr lang="sk-SK" b="1" dirty="0" smtClean="0"/>
              <a:t>F</a:t>
            </a:r>
          </a:p>
          <a:p>
            <a:r>
              <a:rPr lang="sk-SK" dirty="0" smtClean="0"/>
              <a:t>Otázna je stabilita mosta </a:t>
            </a:r>
          </a:p>
          <a:p>
            <a:pPr lvl="1"/>
            <a:r>
              <a:rPr lang="sk-SK" dirty="0" smtClean="0"/>
              <a:t>Voči pádu na bok</a:t>
            </a:r>
          </a:p>
          <a:p>
            <a:pPr lvl="1"/>
            <a:r>
              <a:rPr lang="sk-SK" dirty="0" smtClean="0"/>
              <a:t>Voči spoju vzpier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21088"/>
            <a:ext cx="3425941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475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www.paperonweb.com</a:t>
            </a:r>
            <a:endParaRPr lang="sk-SK" dirty="0" smtClean="0"/>
          </a:p>
          <a:p>
            <a:r>
              <a:rPr lang="sk-SK" dirty="0" err="1" smtClean="0"/>
              <a:t>Fibers</a:t>
            </a:r>
            <a:r>
              <a:rPr lang="sk-SK" dirty="0" smtClean="0"/>
              <a:t> and </a:t>
            </a:r>
            <a:r>
              <a:rPr lang="sk-SK" dirty="0" err="1" smtClean="0"/>
              <a:t>textiles</a:t>
            </a:r>
            <a:r>
              <a:rPr lang="sk-SK" dirty="0" smtClean="0"/>
              <a:t> in </a:t>
            </a:r>
            <a:r>
              <a:rPr lang="sk-SK" dirty="0" err="1" smtClean="0"/>
              <a:t>Eastern</a:t>
            </a:r>
            <a:r>
              <a:rPr lang="sk-SK" dirty="0" smtClean="0"/>
              <a:t> </a:t>
            </a:r>
            <a:r>
              <a:rPr lang="sk-SK" dirty="0" err="1" smtClean="0"/>
              <a:t>Europe</a:t>
            </a:r>
            <a:r>
              <a:rPr lang="sk-SK" dirty="0" smtClean="0"/>
              <a:t> 14, 4 (58), 2006</a:t>
            </a:r>
          </a:p>
          <a:p>
            <a:r>
              <a:rPr lang="sk-SK" dirty="0" err="1" smtClean="0"/>
              <a:t>Kit</a:t>
            </a:r>
            <a:r>
              <a:rPr lang="sk-SK" dirty="0" smtClean="0"/>
              <a:t> </a:t>
            </a:r>
            <a:r>
              <a:rPr lang="sk-SK" dirty="0" err="1" smtClean="0"/>
              <a:t>Ilju</a:t>
            </a:r>
            <a:r>
              <a:rPr lang="sk-SK" dirty="0" smtClean="0"/>
              <a:t> </a:t>
            </a:r>
            <a:r>
              <a:rPr lang="sk-SK" dirty="0" err="1" smtClean="0"/>
              <a:t>Marčenka</a:t>
            </a:r>
            <a:r>
              <a:rPr lang="sk-SK" dirty="0" smtClean="0"/>
              <a:t> (</a:t>
            </a:r>
            <a:r>
              <a:rPr lang="sk-SK" dirty="0" err="1" smtClean="0">
                <a:hlinkClick r:id="rId3"/>
              </a:rPr>
              <a:t>www.tmfsr.sk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sz="1800" dirty="0" err="1" smtClean="0"/>
              <a:t>Disclaimer</a:t>
            </a:r>
            <a:r>
              <a:rPr lang="sk-SK" sz="1800" dirty="0" smtClean="0"/>
              <a:t>: Všetky tvrdenia, vzorce a výpočty sú uvedené bez záruky. Aspoň jedna chyba v prezentácii je skoro istá. Zopakovanie prezentovaného riešenia na súťaži nie je garanciou získania dobrých bodov, naopak, zopakovanie chyby z prezentácie vo vlastnom riešení skoro s istotou vedie k bodovému pádu. </a:t>
            </a:r>
          </a:p>
        </p:txBody>
      </p:sp>
    </p:spTree>
    <p:extLst>
      <p:ext uri="{BB962C8B-B14F-4D97-AF65-F5344CB8AC3E}">
        <p14:creationId xmlns:p14="http://schemas.microsoft.com/office/powerpoint/2010/main" val="11124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Pevnosť v tlaku a ťahu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Niektoré materiály sú pevné v tlaku a slabé v ťahu </a:t>
            </a:r>
          </a:p>
          <a:p>
            <a:pPr lvl="1"/>
            <a:r>
              <a:rPr lang="sk-SK" dirty="0" smtClean="0"/>
              <a:t>Betón</a:t>
            </a:r>
          </a:p>
          <a:p>
            <a:r>
              <a:rPr lang="sk-SK" dirty="0" smtClean="0"/>
              <a:t>Iné naopak</a:t>
            </a:r>
          </a:p>
          <a:p>
            <a:pPr lvl="1"/>
            <a:r>
              <a:rPr lang="sk-SK" dirty="0" smtClean="0"/>
              <a:t>Železo</a:t>
            </a:r>
          </a:p>
          <a:p>
            <a:r>
              <a:rPr lang="sk-SK" dirty="0" smtClean="0"/>
              <a:t>Preto sa materiály kombinujú</a:t>
            </a:r>
          </a:p>
          <a:p>
            <a:pPr lvl="1"/>
            <a:r>
              <a:rPr lang="sk-SK" dirty="0" smtClean="0"/>
              <a:t>Železobetón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16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Most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Most musí odolávať primárne tlaku</a:t>
            </a:r>
          </a:p>
          <a:p>
            <a:pPr lvl="1"/>
            <a:r>
              <a:rPr lang="sk-SK" dirty="0" smtClean="0"/>
              <a:t>Najjednoduchší most je drevená doska</a:t>
            </a:r>
          </a:p>
          <a:p>
            <a:r>
              <a:rPr lang="sk-SK" dirty="0" smtClean="0"/>
              <a:t>Odolávanie tlaku sa dá konštrukčne prerobiť na odolávanie v ťahu</a:t>
            </a:r>
          </a:p>
          <a:p>
            <a:pPr lvl="1"/>
            <a:r>
              <a:rPr lang="sk-SK" dirty="0" smtClean="0"/>
              <a:t>Závesné typy mostov (SNP)</a:t>
            </a:r>
          </a:p>
          <a:p>
            <a:pPr lvl="1"/>
            <a:r>
              <a:rPr lang="sk-SK" dirty="0" smtClean="0"/>
              <a:t>Vždy však musí byť zapracovaný aj prvok odolávajúci tlaku (napr. podklad)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82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Papier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Vynikajúco odoláva ťahu</a:t>
            </a:r>
          </a:p>
          <a:p>
            <a:r>
              <a:rPr lang="sk-SK" dirty="0" smtClean="0"/>
              <a:t>Dobre odoláva tlaku </a:t>
            </a:r>
          </a:p>
          <a:p>
            <a:r>
              <a:rPr lang="sk-SK" dirty="0" smtClean="0"/>
              <a:t>Má slabú stabilitu na ohyb</a:t>
            </a:r>
          </a:p>
          <a:p>
            <a:endParaRPr lang="sk-SK" dirty="0"/>
          </a:p>
          <a:p>
            <a:r>
              <a:rPr lang="sk-SK" dirty="0" smtClean="0"/>
              <a:t>Máme k dispozícii tenký hárok</a:t>
            </a:r>
          </a:p>
          <a:p>
            <a:pPr lvl="1"/>
            <a:r>
              <a:rPr lang="sk-SK" sz="3600" dirty="0" smtClean="0"/>
              <a:t>Potreba zabrániť ohybu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14697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Horný odhad nosnosti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Koľko vydrží celý hárok papier na dĺžku v ťahu?</a:t>
            </a:r>
          </a:p>
          <a:p>
            <a:pPr lvl="1"/>
            <a:r>
              <a:rPr lang="sk-SK" dirty="0" smtClean="0"/>
              <a:t>Šírka </a:t>
            </a:r>
            <a:r>
              <a:rPr lang="sk-SK" b="1" dirty="0" smtClean="0"/>
              <a:t>l</a:t>
            </a:r>
            <a:r>
              <a:rPr lang="sk-SK" dirty="0" smtClean="0"/>
              <a:t>=21,5 cm</a:t>
            </a:r>
          </a:p>
          <a:p>
            <a:pPr lvl="1"/>
            <a:r>
              <a:rPr lang="sk-SK" dirty="0" smtClean="0"/>
              <a:t>Hrúbka </a:t>
            </a:r>
            <a:r>
              <a:rPr lang="sk-SK" b="1" dirty="0" smtClean="0"/>
              <a:t>h</a:t>
            </a:r>
            <a:r>
              <a:rPr lang="sk-SK" dirty="0" smtClean="0"/>
              <a:t>=0,11 mm (500 papierov malo 5,5 cm)</a:t>
            </a:r>
          </a:p>
          <a:p>
            <a:pPr lvl="1"/>
            <a:r>
              <a:rPr lang="sk-SK" dirty="0" smtClean="0"/>
              <a:t>Medza pevnosti v ťahu </a:t>
            </a:r>
            <a:r>
              <a:rPr lang="sk-SK" b="1" dirty="0" smtClean="0"/>
              <a:t>E</a:t>
            </a:r>
            <a:r>
              <a:rPr lang="sk-SK" dirty="0" smtClean="0"/>
              <a:t>=13 </a:t>
            </a:r>
            <a:r>
              <a:rPr lang="sk-SK" dirty="0" err="1" smtClean="0"/>
              <a:t>Mpa</a:t>
            </a:r>
            <a:r>
              <a:rPr lang="sk-SK" dirty="0" smtClean="0"/>
              <a:t> (</a:t>
            </a:r>
            <a:r>
              <a:rPr lang="sk-SK" dirty="0" err="1" smtClean="0"/>
              <a:t>Google</a:t>
            </a:r>
            <a:r>
              <a:rPr lang="sk-SK" dirty="0" smtClean="0"/>
              <a:t>, </a:t>
            </a:r>
            <a:r>
              <a:rPr lang="sk-SK" dirty="0" err="1" smtClean="0"/>
              <a:t>tensile</a:t>
            </a:r>
            <a:r>
              <a:rPr lang="sk-SK" dirty="0" smtClean="0"/>
              <a:t> </a:t>
            </a:r>
            <a:r>
              <a:rPr lang="sk-SK" dirty="0" err="1" smtClean="0"/>
              <a:t>strenght</a:t>
            </a:r>
            <a:r>
              <a:rPr lang="sk-SK" dirty="0" smtClean="0"/>
              <a:t>)</a:t>
            </a:r>
          </a:p>
          <a:p>
            <a:pPr lvl="1"/>
            <a:endParaRPr lang="sk-SK" dirty="0"/>
          </a:p>
          <a:p>
            <a:pPr lvl="1"/>
            <a:endParaRPr lang="sk-SK" dirty="0" smtClean="0"/>
          </a:p>
          <a:p>
            <a:pPr lvl="1"/>
            <a:endParaRPr lang="sk-SK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831573"/>
              </p:ext>
            </p:extLst>
          </p:nvPr>
        </p:nvGraphicFramePr>
        <p:xfrm>
          <a:off x="2771800" y="5229200"/>
          <a:ext cx="313372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" imgW="1104840" imgH="177480" progId="Equation.DSMT4">
                  <p:embed/>
                </p:oleObj>
              </mc:Choice>
              <mc:Fallback>
                <p:oleObj name="Equation" r:id="rId3" imgW="11048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1800" y="5229200"/>
                        <a:ext cx="3133725" cy="503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3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Prilepený most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Papier prilepíme na dĺžku k hranám brehov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Ak</a:t>
            </a:r>
            <a:r>
              <a:rPr lang="sk-SK" dirty="0" smtClean="0"/>
              <a:t>á bude maximálna sila zaťaženia mosta?</a:t>
            </a:r>
          </a:p>
          <a:p>
            <a:r>
              <a:rPr lang="sk-SK" dirty="0" smtClean="0"/>
              <a:t>Aké bude zaťaženie lepených miest?</a:t>
            </a:r>
            <a:endParaRPr lang="sk-SK" dirty="0"/>
          </a:p>
        </p:txBody>
      </p:sp>
      <p:cxnSp>
        <p:nvCxnSpPr>
          <p:cNvPr id="6" name="Rovná spojnica 5"/>
          <p:cNvCxnSpPr/>
          <p:nvPr/>
        </p:nvCxnSpPr>
        <p:spPr>
          <a:xfrm>
            <a:off x="1475656" y="2708920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Voľná forma 6"/>
          <p:cNvSpPr/>
          <p:nvPr/>
        </p:nvSpPr>
        <p:spPr>
          <a:xfrm>
            <a:off x="2636108" y="2710249"/>
            <a:ext cx="32951" cy="972065"/>
          </a:xfrm>
          <a:custGeom>
            <a:avLst/>
            <a:gdLst>
              <a:gd name="connsiteX0" fmla="*/ 0 w 32951"/>
              <a:gd name="connsiteY0" fmla="*/ 0 h 972065"/>
              <a:gd name="connsiteX1" fmla="*/ 8238 w 32951"/>
              <a:gd name="connsiteY1" fmla="*/ 172994 h 972065"/>
              <a:gd name="connsiteX2" fmla="*/ 16476 w 32951"/>
              <a:gd name="connsiteY2" fmla="*/ 222421 h 972065"/>
              <a:gd name="connsiteX3" fmla="*/ 24714 w 32951"/>
              <a:gd name="connsiteY3" fmla="*/ 486032 h 972065"/>
              <a:gd name="connsiteX4" fmla="*/ 32951 w 32951"/>
              <a:gd name="connsiteY4" fmla="*/ 667265 h 972065"/>
              <a:gd name="connsiteX5" fmla="*/ 24714 w 32951"/>
              <a:gd name="connsiteY5" fmla="*/ 972065 h 97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951" h="972065">
                <a:moveTo>
                  <a:pt x="0" y="0"/>
                </a:moveTo>
                <a:cubicBezTo>
                  <a:pt x="2746" y="57665"/>
                  <a:pt x="3973" y="115422"/>
                  <a:pt x="8238" y="172994"/>
                </a:cubicBezTo>
                <a:cubicBezTo>
                  <a:pt x="9472" y="189651"/>
                  <a:pt x="15598" y="205741"/>
                  <a:pt x="16476" y="222421"/>
                </a:cubicBezTo>
                <a:cubicBezTo>
                  <a:pt x="21097" y="310213"/>
                  <a:pt x="21460" y="398179"/>
                  <a:pt x="24714" y="486032"/>
                </a:cubicBezTo>
                <a:cubicBezTo>
                  <a:pt x="26952" y="546464"/>
                  <a:pt x="30205" y="606854"/>
                  <a:pt x="32951" y="667265"/>
                </a:cubicBezTo>
                <a:cubicBezTo>
                  <a:pt x="24285" y="944598"/>
                  <a:pt x="24714" y="842962"/>
                  <a:pt x="24714" y="97206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á forma 7"/>
          <p:cNvSpPr/>
          <p:nvPr/>
        </p:nvSpPr>
        <p:spPr>
          <a:xfrm>
            <a:off x="2323070" y="2751438"/>
            <a:ext cx="329514" cy="345989"/>
          </a:xfrm>
          <a:custGeom>
            <a:avLst/>
            <a:gdLst>
              <a:gd name="connsiteX0" fmla="*/ 0 w 329514"/>
              <a:gd name="connsiteY0" fmla="*/ 0 h 345989"/>
              <a:gd name="connsiteX1" fmla="*/ 41189 w 329514"/>
              <a:gd name="connsiteY1" fmla="*/ 32951 h 345989"/>
              <a:gd name="connsiteX2" fmla="*/ 57665 w 329514"/>
              <a:gd name="connsiteY2" fmla="*/ 57665 h 345989"/>
              <a:gd name="connsiteX3" fmla="*/ 82379 w 329514"/>
              <a:gd name="connsiteY3" fmla="*/ 74140 h 345989"/>
              <a:gd name="connsiteX4" fmla="*/ 140044 w 329514"/>
              <a:gd name="connsiteY4" fmla="*/ 123567 h 345989"/>
              <a:gd name="connsiteX5" fmla="*/ 164757 w 329514"/>
              <a:gd name="connsiteY5" fmla="*/ 164757 h 345989"/>
              <a:gd name="connsiteX6" fmla="*/ 214184 w 329514"/>
              <a:gd name="connsiteY6" fmla="*/ 214184 h 345989"/>
              <a:gd name="connsiteX7" fmla="*/ 238898 w 329514"/>
              <a:gd name="connsiteY7" fmla="*/ 238897 h 345989"/>
              <a:gd name="connsiteX8" fmla="*/ 280087 w 329514"/>
              <a:gd name="connsiteY8" fmla="*/ 288324 h 345989"/>
              <a:gd name="connsiteX9" fmla="*/ 296562 w 329514"/>
              <a:gd name="connsiteY9" fmla="*/ 313038 h 345989"/>
              <a:gd name="connsiteX10" fmla="*/ 321276 w 329514"/>
              <a:gd name="connsiteY10" fmla="*/ 337751 h 345989"/>
              <a:gd name="connsiteX11" fmla="*/ 329514 w 329514"/>
              <a:gd name="connsiteY11" fmla="*/ 345989 h 345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514" h="345989">
                <a:moveTo>
                  <a:pt x="0" y="0"/>
                </a:moveTo>
                <a:cubicBezTo>
                  <a:pt x="13730" y="10984"/>
                  <a:pt x="28756" y="20518"/>
                  <a:pt x="41189" y="32951"/>
                </a:cubicBezTo>
                <a:cubicBezTo>
                  <a:pt x="48190" y="39952"/>
                  <a:pt x="50664" y="50664"/>
                  <a:pt x="57665" y="57665"/>
                </a:cubicBezTo>
                <a:cubicBezTo>
                  <a:pt x="64666" y="64666"/>
                  <a:pt x="74862" y="67697"/>
                  <a:pt x="82379" y="74140"/>
                </a:cubicBezTo>
                <a:cubicBezTo>
                  <a:pt x="152295" y="134068"/>
                  <a:pt x="83306" y="85744"/>
                  <a:pt x="140044" y="123567"/>
                </a:cubicBezTo>
                <a:cubicBezTo>
                  <a:pt x="148282" y="137297"/>
                  <a:pt x="154618" y="152365"/>
                  <a:pt x="164757" y="164757"/>
                </a:cubicBezTo>
                <a:cubicBezTo>
                  <a:pt x="179511" y="182790"/>
                  <a:pt x="197708" y="197708"/>
                  <a:pt x="214184" y="214184"/>
                </a:cubicBezTo>
                <a:cubicBezTo>
                  <a:pt x="222422" y="222422"/>
                  <a:pt x="232436" y="229203"/>
                  <a:pt x="238898" y="238897"/>
                </a:cubicBezTo>
                <a:cubicBezTo>
                  <a:pt x="279802" y="300257"/>
                  <a:pt x="227230" y="224895"/>
                  <a:pt x="280087" y="288324"/>
                </a:cubicBezTo>
                <a:cubicBezTo>
                  <a:pt x="286425" y="295930"/>
                  <a:pt x="290224" y="305432"/>
                  <a:pt x="296562" y="313038"/>
                </a:cubicBezTo>
                <a:cubicBezTo>
                  <a:pt x="304020" y="321988"/>
                  <a:pt x="313038" y="329513"/>
                  <a:pt x="321276" y="337751"/>
                </a:cubicBezTo>
                <a:lnTo>
                  <a:pt x="329514" y="345989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Voľná forma 9"/>
          <p:cNvSpPr/>
          <p:nvPr/>
        </p:nvSpPr>
        <p:spPr>
          <a:xfrm>
            <a:off x="2150076" y="2817341"/>
            <a:ext cx="444843" cy="478657"/>
          </a:xfrm>
          <a:custGeom>
            <a:avLst/>
            <a:gdLst>
              <a:gd name="connsiteX0" fmla="*/ 0 w 444843"/>
              <a:gd name="connsiteY0" fmla="*/ 0 h 478657"/>
              <a:gd name="connsiteX1" fmla="*/ 16475 w 444843"/>
              <a:gd name="connsiteY1" fmla="*/ 41189 h 478657"/>
              <a:gd name="connsiteX2" fmla="*/ 24713 w 444843"/>
              <a:gd name="connsiteY2" fmla="*/ 74140 h 478657"/>
              <a:gd name="connsiteX3" fmla="*/ 41189 w 444843"/>
              <a:gd name="connsiteY3" fmla="*/ 98854 h 478657"/>
              <a:gd name="connsiteX4" fmla="*/ 49427 w 444843"/>
              <a:gd name="connsiteY4" fmla="*/ 123567 h 478657"/>
              <a:gd name="connsiteX5" fmla="*/ 74140 w 444843"/>
              <a:gd name="connsiteY5" fmla="*/ 148281 h 478657"/>
              <a:gd name="connsiteX6" fmla="*/ 115329 w 444843"/>
              <a:gd name="connsiteY6" fmla="*/ 197708 h 478657"/>
              <a:gd name="connsiteX7" fmla="*/ 140043 w 444843"/>
              <a:gd name="connsiteY7" fmla="*/ 214183 h 478657"/>
              <a:gd name="connsiteX8" fmla="*/ 181232 w 444843"/>
              <a:gd name="connsiteY8" fmla="*/ 263610 h 478657"/>
              <a:gd name="connsiteX9" fmla="*/ 205946 w 444843"/>
              <a:gd name="connsiteY9" fmla="*/ 280086 h 478657"/>
              <a:gd name="connsiteX10" fmla="*/ 247135 w 444843"/>
              <a:gd name="connsiteY10" fmla="*/ 329513 h 478657"/>
              <a:gd name="connsiteX11" fmla="*/ 296562 w 444843"/>
              <a:gd name="connsiteY11" fmla="*/ 362464 h 478657"/>
              <a:gd name="connsiteX12" fmla="*/ 321275 w 444843"/>
              <a:gd name="connsiteY12" fmla="*/ 378940 h 478657"/>
              <a:gd name="connsiteX13" fmla="*/ 345989 w 444843"/>
              <a:gd name="connsiteY13" fmla="*/ 395416 h 478657"/>
              <a:gd name="connsiteX14" fmla="*/ 395416 w 444843"/>
              <a:gd name="connsiteY14" fmla="*/ 428367 h 478657"/>
              <a:gd name="connsiteX15" fmla="*/ 420129 w 444843"/>
              <a:gd name="connsiteY15" fmla="*/ 453081 h 478657"/>
              <a:gd name="connsiteX16" fmla="*/ 436605 w 444843"/>
              <a:gd name="connsiteY16" fmla="*/ 477794 h 478657"/>
              <a:gd name="connsiteX17" fmla="*/ 444843 w 444843"/>
              <a:gd name="connsiteY17" fmla="*/ 477794 h 478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44843" h="478657">
                <a:moveTo>
                  <a:pt x="0" y="0"/>
                </a:moveTo>
                <a:cubicBezTo>
                  <a:pt x="5492" y="13730"/>
                  <a:pt x="11799" y="27161"/>
                  <a:pt x="16475" y="41189"/>
                </a:cubicBezTo>
                <a:cubicBezTo>
                  <a:pt x="20055" y="51930"/>
                  <a:pt x="20253" y="63734"/>
                  <a:pt x="24713" y="74140"/>
                </a:cubicBezTo>
                <a:cubicBezTo>
                  <a:pt x="28613" y="83240"/>
                  <a:pt x="36761" y="89998"/>
                  <a:pt x="41189" y="98854"/>
                </a:cubicBezTo>
                <a:cubicBezTo>
                  <a:pt x="45072" y="106621"/>
                  <a:pt x="44610" y="116342"/>
                  <a:pt x="49427" y="123567"/>
                </a:cubicBezTo>
                <a:cubicBezTo>
                  <a:pt x="55889" y="133260"/>
                  <a:pt x="66682" y="139331"/>
                  <a:pt x="74140" y="148281"/>
                </a:cubicBezTo>
                <a:cubicBezTo>
                  <a:pt x="103588" y="183619"/>
                  <a:pt x="75955" y="164897"/>
                  <a:pt x="115329" y="197708"/>
                </a:cubicBezTo>
                <a:cubicBezTo>
                  <a:pt x="122935" y="204046"/>
                  <a:pt x="132437" y="207845"/>
                  <a:pt x="140043" y="214183"/>
                </a:cubicBezTo>
                <a:cubicBezTo>
                  <a:pt x="221010" y="281656"/>
                  <a:pt x="116436" y="198816"/>
                  <a:pt x="181232" y="263610"/>
                </a:cubicBezTo>
                <a:cubicBezTo>
                  <a:pt x="188233" y="270611"/>
                  <a:pt x="197708" y="274594"/>
                  <a:pt x="205946" y="280086"/>
                </a:cubicBezTo>
                <a:cubicBezTo>
                  <a:pt x="220592" y="302056"/>
                  <a:pt x="225176" y="312434"/>
                  <a:pt x="247135" y="329513"/>
                </a:cubicBezTo>
                <a:cubicBezTo>
                  <a:pt x="262765" y="341670"/>
                  <a:pt x="280086" y="351480"/>
                  <a:pt x="296562" y="362464"/>
                </a:cubicBezTo>
                <a:lnTo>
                  <a:pt x="321275" y="378940"/>
                </a:lnTo>
                <a:cubicBezTo>
                  <a:pt x="329513" y="384432"/>
                  <a:pt x="338988" y="388415"/>
                  <a:pt x="345989" y="395416"/>
                </a:cubicBezTo>
                <a:cubicBezTo>
                  <a:pt x="376842" y="426269"/>
                  <a:pt x="359650" y="416445"/>
                  <a:pt x="395416" y="428367"/>
                </a:cubicBezTo>
                <a:cubicBezTo>
                  <a:pt x="403654" y="436605"/>
                  <a:pt x="412671" y="444131"/>
                  <a:pt x="420129" y="453081"/>
                </a:cubicBezTo>
                <a:cubicBezTo>
                  <a:pt x="426467" y="460687"/>
                  <a:pt x="429604" y="470793"/>
                  <a:pt x="436605" y="477794"/>
                </a:cubicBezTo>
                <a:cubicBezTo>
                  <a:pt x="438547" y="479736"/>
                  <a:pt x="442097" y="477794"/>
                  <a:pt x="444843" y="47779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Voľná forma 10"/>
          <p:cNvSpPr/>
          <p:nvPr/>
        </p:nvSpPr>
        <p:spPr>
          <a:xfrm>
            <a:off x="1968843" y="2833816"/>
            <a:ext cx="518984" cy="676366"/>
          </a:xfrm>
          <a:custGeom>
            <a:avLst/>
            <a:gdLst>
              <a:gd name="connsiteX0" fmla="*/ 0 w 518984"/>
              <a:gd name="connsiteY0" fmla="*/ 0 h 676366"/>
              <a:gd name="connsiteX1" fmla="*/ 8238 w 518984"/>
              <a:gd name="connsiteY1" fmla="*/ 57665 h 676366"/>
              <a:gd name="connsiteX2" fmla="*/ 24714 w 518984"/>
              <a:gd name="connsiteY2" fmla="*/ 82379 h 676366"/>
              <a:gd name="connsiteX3" fmla="*/ 49427 w 518984"/>
              <a:gd name="connsiteY3" fmla="*/ 123568 h 676366"/>
              <a:gd name="connsiteX4" fmla="*/ 57665 w 518984"/>
              <a:gd name="connsiteY4" fmla="*/ 148281 h 676366"/>
              <a:gd name="connsiteX5" fmla="*/ 74141 w 518984"/>
              <a:gd name="connsiteY5" fmla="*/ 172995 h 676366"/>
              <a:gd name="connsiteX6" fmla="*/ 82379 w 518984"/>
              <a:gd name="connsiteY6" fmla="*/ 197708 h 676366"/>
              <a:gd name="connsiteX7" fmla="*/ 107092 w 518984"/>
              <a:gd name="connsiteY7" fmla="*/ 222422 h 676366"/>
              <a:gd name="connsiteX8" fmla="*/ 123568 w 518984"/>
              <a:gd name="connsiteY8" fmla="*/ 255373 h 676366"/>
              <a:gd name="connsiteX9" fmla="*/ 181233 w 518984"/>
              <a:gd name="connsiteY9" fmla="*/ 329514 h 676366"/>
              <a:gd name="connsiteX10" fmla="*/ 222422 w 518984"/>
              <a:gd name="connsiteY10" fmla="*/ 387179 h 676366"/>
              <a:gd name="connsiteX11" fmla="*/ 255373 w 518984"/>
              <a:gd name="connsiteY11" fmla="*/ 420130 h 676366"/>
              <a:gd name="connsiteX12" fmla="*/ 296562 w 518984"/>
              <a:gd name="connsiteY12" fmla="*/ 469557 h 676366"/>
              <a:gd name="connsiteX13" fmla="*/ 313038 w 518984"/>
              <a:gd name="connsiteY13" fmla="*/ 502508 h 676366"/>
              <a:gd name="connsiteX14" fmla="*/ 395416 w 518984"/>
              <a:gd name="connsiteY14" fmla="*/ 576649 h 676366"/>
              <a:gd name="connsiteX15" fmla="*/ 444843 w 518984"/>
              <a:gd name="connsiteY15" fmla="*/ 609600 h 676366"/>
              <a:gd name="connsiteX16" fmla="*/ 469557 w 518984"/>
              <a:gd name="connsiteY16" fmla="*/ 626076 h 676366"/>
              <a:gd name="connsiteX17" fmla="*/ 494271 w 518984"/>
              <a:gd name="connsiteY17" fmla="*/ 650789 h 676366"/>
              <a:gd name="connsiteX18" fmla="*/ 510746 w 518984"/>
              <a:gd name="connsiteY18" fmla="*/ 675503 h 676366"/>
              <a:gd name="connsiteX19" fmla="*/ 518984 w 518984"/>
              <a:gd name="connsiteY19" fmla="*/ 675503 h 67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18984" h="676366">
                <a:moveTo>
                  <a:pt x="0" y="0"/>
                </a:moveTo>
                <a:cubicBezTo>
                  <a:pt x="2746" y="19222"/>
                  <a:pt x="2659" y="39067"/>
                  <a:pt x="8238" y="57665"/>
                </a:cubicBezTo>
                <a:cubicBezTo>
                  <a:pt x="11083" y="67148"/>
                  <a:pt x="19467" y="73983"/>
                  <a:pt x="24714" y="82379"/>
                </a:cubicBezTo>
                <a:cubicBezTo>
                  <a:pt x="33200" y="95957"/>
                  <a:pt x="42267" y="109247"/>
                  <a:pt x="49427" y="123568"/>
                </a:cubicBezTo>
                <a:cubicBezTo>
                  <a:pt x="53310" y="131335"/>
                  <a:pt x="53782" y="140514"/>
                  <a:pt x="57665" y="148281"/>
                </a:cubicBezTo>
                <a:cubicBezTo>
                  <a:pt x="62093" y="157137"/>
                  <a:pt x="69713" y="164139"/>
                  <a:pt x="74141" y="172995"/>
                </a:cubicBezTo>
                <a:cubicBezTo>
                  <a:pt x="78024" y="180762"/>
                  <a:pt x="77562" y="190483"/>
                  <a:pt x="82379" y="197708"/>
                </a:cubicBezTo>
                <a:cubicBezTo>
                  <a:pt x="88841" y="207401"/>
                  <a:pt x="100321" y="212942"/>
                  <a:pt x="107092" y="222422"/>
                </a:cubicBezTo>
                <a:cubicBezTo>
                  <a:pt x="114230" y="232415"/>
                  <a:pt x="117250" y="244843"/>
                  <a:pt x="123568" y="255373"/>
                </a:cubicBezTo>
                <a:cubicBezTo>
                  <a:pt x="177109" y="344608"/>
                  <a:pt x="134205" y="273080"/>
                  <a:pt x="181233" y="329514"/>
                </a:cubicBezTo>
                <a:cubicBezTo>
                  <a:pt x="258131" y="421792"/>
                  <a:pt x="118535" y="268450"/>
                  <a:pt x="222422" y="387179"/>
                </a:cubicBezTo>
                <a:cubicBezTo>
                  <a:pt x="232651" y="398869"/>
                  <a:pt x="246053" y="407703"/>
                  <a:pt x="255373" y="420130"/>
                </a:cubicBezTo>
                <a:cubicBezTo>
                  <a:pt x="297180" y="475873"/>
                  <a:pt x="244778" y="435033"/>
                  <a:pt x="296562" y="469557"/>
                </a:cubicBezTo>
                <a:cubicBezTo>
                  <a:pt x="302054" y="480541"/>
                  <a:pt x="305367" y="492919"/>
                  <a:pt x="313038" y="502508"/>
                </a:cubicBezTo>
                <a:cubicBezTo>
                  <a:pt x="337332" y="532875"/>
                  <a:pt x="364356" y="554907"/>
                  <a:pt x="395416" y="576649"/>
                </a:cubicBezTo>
                <a:cubicBezTo>
                  <a:pt x="411638" y="588004"/>
                  <a:pt x="428367" y="598616"/>
                  <a:pt x="444843" y="609600"/>
                </a:cubicBezTo>
                <a:cubicBezTo>
                  <a:pt x="453081" y="615092"/>
                  <a:pt x="462556" y="619075"/>
                  <a:pt x="469557" y="626076"/>
                </a:cubicBezTo>
                <a:cubicBezTo>
                  <a:pt x="477795" y="634314"/>
                  <a:pt x="486813" y="641839"/>
                  <a:pt x="494271" y="650789"/>
                </a:cubicBezTo>
                <a:cubicBezTo>
                  <a:pt x="500609" y="658395"/>
                  <a:pt x="503745" y="668502"/>
                  <a:pt x="510746" y="675503"/>
                </a:cubicBezTo>
                <a:cubicBezTo>
                  <a:pt x="512688" y="677445"/>
                  <a:pt x="516238" y="675503"/>
                  <a:pt x="518984" y="67550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Voľná forma 11"/>
          <p:cNvSpPr/>
          <p:nvPr/>
        </p:nvSpPr>
        <p:spPr>
          <a:xfrm>
            <a:off x="1573427" y="2767914"/>
            <a:ext cx="988541" cy="972064"/>
          </a:xfrm>
          <a:custGeom>
            <a:avLst/>
            <a:gdLst>
              <a:gd name="connsiteX0" fmla="*/ 0 w 988541"/>
              <a:gd name="connsiteY0" fmla="*/ 0 h 972064"/>
              <a:gd name="connsiteX1" fmla="*/ 74141 w 988541"/>
              <a:gd name="connsiteY1" fmla="*/ 49427 h 972064"/>
              <a:gd name="connsiteX2" fmla="*/ 123568 w 988541"/>
              <a:gd name="connsiteY2" fmla="*/ 98854 h 972064"/>
              <a:gd name="connsiteX3" fmla="*/ 181232 w 988541"/>
              <a:gd name="connsiteY3" fmla="*/ 156518 h 972064"/>
              <a:gd name="connsiteX4" fmla="*/ 222422 w 988541"/>
              <a:gd name="connsiteY4" fmla="*/ 189470 h 972064"/>
              <a:gd name="connsiteX5" fmla="*/ 255373 w 988541"/>
              <a:gd name="connsiteY5" fmla="*/ 222421 h 972064"/>
              <a:gd name="connsiteX6" fmla="*/ 271849 w 988541"/>
              <a:gd name="connsiteY6" fmla="*/ 247135 h 972064"/>
              <a:gd name="connsiteX7" fmla="*/ 304800 w 988541"/>
              <a:gd name="connsiteY7" fmla="*/ 271848 h 972064"/>
              <a:gd name="connsiteX8" fmla="*/ 362465 w 988541"/>
              <a:gd name="connsiteY8" fmla="*/ 313037 h 972064"/>
              <a:gd name="connsiteX9" fmla="*/ 387178 w 988541"/>
              <a:gd name="connsiteY9" fmla="*/ 345989 h 972064"/>
              <a:gd name="connsiteX10" fmla="*/ 411892 w 988541"/>
              <a:gd name="connsiteY10" fmla="*/ 354227 h 972064"/>
              <a:gd name="connsiteX11" fmla="*/ 477795 w 988541"/>
              <a:gd name="connsiteY11" fmla="*/ 428367 h 972064"/>
              <a:gd name="connsiteX12" fmla="*/ 543697 w 988541"/>
              <a:gd name="connsiteY12" fmla="*/ 494270 h 972064"/>
              <a:gd name="connsiteX13" fmla="*/ 642551 w 988541"/>
              <a:gd name="connsiteY13" fmla="*/ 576648 h 972064"/>
              <a:gd name="connsiteX14" fmla="*/ 667265 w 988541"/>
              <a:gd name="connsiteY14" fmla="*/ 609600 h 972064"/>
              <a:gd name="connsiteX15" fmla="*/ 691978 w 988541"/>
              <a:gd name="connsiteY15" fmla="*/ 626075 h 972064"/>
              <a:gd name="connsiteX16" fmla="*/ 700216 w 988541"/>
              <a:gd name="connsiteY16" fmla="*/ 659027 h 972064"/>
              <a:gd name="connsiteX17" fmla="*/ 733168 w 988541"/>
              <a:gd name="connsiteY17" fmla="*/ 700216 h 972064"/>
              <a:gd name="connsiteX18" fmla="*/ 749643 w 988541"/>
              <a:gd name="connsiteY18" fmla="*/ 724929 h 972064"/>
              <a:gd name="connsiteX19" fmla="*/ 774357 w 988541"/>
              <a:gd name="connsiteY19" fmla="*/ 757881 h 972064"/>
              <a:gd name="connsiteX20" fmla="*/ 790832 w 988541"/>
              <a:gd name="connsiteY20" fmla="*/ 782594 h 972064"/>
              <a:gd name="connsiteX21" fmla="*/ 815546 w 988541"/>
              <a:gd name="connsiteY21" fmla="*/ 807308 h 972064"/>
              <a:gd name="connsiteX22" fmla="*/ 848497 w 988541"/>
              <a:gd name="connsiteY22" fmla="*/ 864972 h 972064"/>
              <a:gd name="connsiteX23" fmla="*/ 873211 w 988541"/>
              <a:gd name="connsiteY23" fmla="*/ 873210 h 972064"/>
              <a:gd name="connsiteX24" fmla="*/ 889687 w 988541"/>
              <a:gd name="connsiteY24" fmla="*/ 897924 h 972064"/>
              <a:gd name="connsiteX25" fmla="*/ 963827 w 988541"/>
              <a:gd name="connsiteY25" fmla="*/ 939113 h 972064"/>
              <a:gd name="connsiteX26" fmla="*/ 988541 w 988541"/>
              <a:gd name="connsiteY26" fmla="*/ 972064 h 97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88541" h="972064">
                <a:moveTo>
                  <a:pt x="0" y="0"/>
                </a:moveTo>
                <a:cubicBezTo>
                  <a:pt x="24714" y="16476"/>
                  <a:pt x="57665" y="24713"/>
                  <a:pt x="74141" y="49427"/>
                </a:cubicBezTo>
                <a:cubicBezTo>
                  <a:pt x="106166" y="97466"/>
                  <a:pt x="71692" y="51694"/>
                  <a:pt x="123568" y="98854"/>
                </a:cubicBezTo>
                <a:cubicBezTo>
                  <a:pt x="143682" y="117139"/>
                  <a:pt x="160006" y="139537"/>
                  <a:pt x="181232" y="156518"/>
                </a:cubicBezTo>
                <a:cubicBezTo>
                  <a:pt x="194962" y="167502"/>
                  <a:pt x="209280" y="177789"/>
                  <a:pt x="222422" y="189470"/>
                </a:cubicBezTo>
                <a:cubicBezTo>
                  <a:pt x="234032" y="199790"/>
                  <a:pt x="245264" y="210627"/>
                  <a:pt x="255373" y="222421"/>
                </a:cubicBezTo>
                <a:cubicBezTo>
                  <a:pt x="261816" y="229938"/>
                  <a:pt x="264848" y="240134"/>
                  <a:pt x="271849" y="247135"/>
                </a:cubicBezTo>
                <a:cubicBezTo>
                  <a:pt x="281557" y="256843"/>
                  <a:pt x="294376" y="262913"/>
                  <a:pt x="304800" y="271848"/>
                </a:cubicBezTo>
                <a:cubicBezTo>
                  <a:pt x="351556" y="311924"/>
                  <a:pt x="305013" y="284312"/>
                  <a:pt x="362465" y="313037"/>
                </a:cubicBezTo>
                <a:cubicBezTo>
                  <a:pt x="370703" y="324021"/>
                  <a:pt x="376631" y="337199"/>
                  <a:pt x="387178" y="345989"/>
                </a:cubicBezTo>
                <a:cubicBezTo>
                  <a:pt x="393849" y="351548"/>
                  <a:pt x="405752" y="348087"/>
                  <a:pt x="411892" y="354227"/>
                </a:cubicBezTo>
                <a:cubicBezTo>
                  <a:pt x="533585" y="475920"/>
                  <a:pt x="372750" y="349587"/>
                  <a:pt x="477795" y="428367"/>
                </a:cubicBezTo>
                <a:cubicBezTo>
                  <a:pt x="560802" y="552878"/>
                  <a:pt x="466217" y="428710"/>
                  <a:pt x="543697" y="494270"/>
                </a:cubicBezTo>
                <a:cubicBezTo>
                  <a:pt x="648061" y="582578"/>
                  <a:pt x="578698" y="555363"/>
                  <a:pt x="642551" y="576648"/>
                </a:cubicBezTo>
                <a:cubicBezTo>
                  <a:pt x="650789" y="587632"/>
                  <a:pt x="657556" y="599891"/>
                  <a:pt x="667265" y="609600"/>
                </a:cubicBezTo>
                <a:cubicBezTo>
                  <a:pt x="674266" y="616601"/>
                  <a:pt x="686486" y="617837"/>
                  <a:pt x="691978" y="626075"/>
                </a:cubicBezTo>
                <a:cubicBezTo>
                  <a:pt x="698258" y="635496"/>
                  <a:pt x="694717" y="649130"/>
                  <a:pt x="700216" y="659027"/>
                </a:cubicBezTo>
                <a:cubicBezTo>
                  <a:pt x="708755" y="674397"/>
                  <a:pt x="722618" y="686150"/>
                  <a:pt x="733168" y="700216"/>
                </a:cubicBezTo>
                <a:cubicBezTo>
                  <a:pt x="739108" y="708136"/>
                  <a:pt x="743889" y="716873"/>
                  <a:pt x="749643" y="724929"/>
                </a:cubicBezTo>
                <a:cubicBezTo>
                  <a:pt x="757623" y="736102"/>
                  <a:pt x="766377" y="746708"/>
                  <a:pt x="774357" y="757881"/>
                </a:cubicBezTo>
                <a:cubicBezTo>
                  <a:pt x="780111" y="765937"/>
                  <a:pt x="784494" y="774988"/>
                  <a:pt x="790832" y="782594"/>
                </a:cubicBezTo>
                <a:cubicBezTo>
                  <a:pt x="798290" y="791544"/>
                  <a:pt x="808774" y="797828"/>
                  <a:pt x="815546" y="807308"/>
                </a:cubicBezTo>
                <a:cubicBezTo>
                  <a:pt x="823652" y="818656"/>
                  <a:pt x="835528" y="854597"/>
                  <a:pt x="848497" y="864972"/>
                </a:cubicBezTo>
                <a:cubicBezTo>
                  <a:pt x="855278" y="870397"/>
                  <a:pt x="864973" y="870464"/>
                  <a:pt x="873211" y="873210"/>
                </a:cubicBezTo>
                <a:cubicBezTo>
                  <a:pt x="878703" y="881448"/>
                  <a:pt x="882236" y="891404"/>
                  <a:pt x="889687" y="897924"/>
                </a:cubicBezTo>
                <a:cubicBezTo>
                  <a:pt x="924549" y="928428"/>
                  <a:pt x="929885" y="927798"/>
                  <a:pt x="963827" y="939113"/>
                </a:cubicBezTo>
                <a:cubicBezTo>
                  <a:pt x="982457" y="967058"/>
                  <a:pt x="973302" y="956826"/>
                  <a:pt x="988541" y="97206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19" name="Skupina 18"/>
          <p:cNvGrpSpPr/>
          <p:nvPr/>
        </p:nvGrpSpPr>
        <p:grpSpPr>
          <a:xfrm flipH="1">
            <a:off x="5436096" y="2704802"/>
            <a:ext cx="1193403" cy="1031058"/>
            <a:chOff x="3430741" y="2762466"/>
            <a:chExt cx="1193403" cy="1031058"/>
          </a:xfrm>
        </p:grpSpPr>
        <p:cxnSp>
          <p:nvCxnSpPr>
            <p:cNvPr id="13" name="Rovná spojnica 12"/>
            <p:cNvCxnSpPr/>
            <p:nvPr/>
          </p:nvCxnSpPr>
          <p:spPr>
            <a:xfrm>
              <a:off x="3430741" y="2762466"/>
              <a:ext cx="1152128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Voľná forma 13"/>
            <p:cNvSpPr/>
            <p:nvPr/>
          </p:nvSpPr>
          <p:spPr>
            <a:xfrm>
              <a:off x="4591193" y="2763795"/>
              <a:ext cx="32951" cy="972065"/>
            </a:xfrm>
            <a:custGeom>
              <a:avLst/>
              <a:gdLst>
                <a:gd name="connsiteX0" fmla="*/ 0 w 32951"/>
                <a:gd name="connsiteY0" fmla="*/ 0 h 972065"/>
                <a:gd name="connsiteX1" fmla="*/ 8238 w 32951"/>
                <a:gd name="connsiteY1" fmla="*/ 172994 h 972065"/>
                <a:gd name="connsiteX2" fmla="*/ 16476 w 32951"/>
                <a:gd name="connsiteY2" fmla="*/ 222421 h 972065"/>
                <a:gd name="connsiteX3" fmla="*/ 24714 w 32951"/>
                <a:gd name="connsiteY3" fmla="*/ 486032 h 972065"/>
                <a:gd name="connsiteX4" fmla="*/ 32951 w 32951"/>
                <a:gd name="connsiteY4" fmla="*/ 667265 h 972065"/>
                <a:gd name="connsiteX5" fmla="*/ 24714 w 32951"/>
                <a:gd name="connsiteY5" fmla="*/ 972065 h 972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951" h="972065">
                  <a:moveTo>
                    <a:pt x="0" y="0"/>
                  </a:moveTo>
                  <a:cubicBezTo>
                    <a:pt x="2746" y="57665"/>
                    <a:pt x="3973" y="115422"/>
                    <a:pt x="8238" y="172994"/>
                  </a:cubicBezTo>
                  <a:cubicBezTo>
                    <a:pt x="9472" y="189651"/>
                    <a:pt x="15598" y="205741"/>
                    <a:pt x="16476" y="222421"/>
                  </a:cubicBezTo>
                  <a:cubicBezTo>
                    <a:pt x="21097" y="310213"/>
                    <a:pt x="21460" y="398179"/>
                    <a:pt x="24714" y="486032"/>
                  </a:cubicBezTo>
                  <a:cubicBezTo>
                    <a:pt x="26952" y="546464"/>
                    <a:pt x="30205" y="606854"/>
                    <a:pt x="32951" y="667265"/>
                  </a:cubicBezTo>
                  <a:cubicBezTo>
                    <a:pt x="24285" y="944598"/>
                    <a:pt x="24714" y="842962"/>
                    <a:pt x="24714" y="972065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5" name="Voľná forma 14"/>
            <p:cNvSpPr/>
            <p:nvPr/>
          </p:nvSpPr>
          <p:spPr>
            <a:xfrm>
              <a:off x="4278155" y="2804984"/>
              <a:ext cx="329514" cy="345989"/>
            </a:xfrm>
            <a:custGeom>
              <a:avLst/>
              <a:gdLst>
                <a:gd name="connsiteX0" fmla="*/ 0 w 329514"/>
                <a:gd name="connsiteY0" fmla="*/ 0 h 345989"/>
                <a:gd name="connsiteX1" fmla="*/ 41189 w 329514"/>
                <a:gd name="connsiteY1" fmla="*/ 32951 h 345989"/>
                <a:gd name="connsiteX2" fmla="*/ 57665 w 329514"/>
                <a:gd name="connsiteY2" fmla="*/ 57665 h 345989"/>
                <a:gd name="connsiteX3" fmla="*/ 82379 w 329514"/>
                <a:gd name="connsiteY3" fmla="*/ 74140 h 345989"/>
                <a:gd name="connsiteX4" fmla="*/ 140044 w 329514"/>
                <a:gd name="connsiteY4" fmla="*/ 123567 h 345989"/>
                <a:gd name="connsiteX5" fmla="*/ 164757 w 329514"/>
                <a:gd name="connsiteY5" fmla="*/ 164757 h 345989"/>
                <a:gd name="connsiteX6" fmla="*/ 214184 w 329514"/>
                <a:gd name="connsiteY6" fmla="*/ 214184 h 345989"/>
                <a:gd name="connsiteX7" fmla="*/ 238898 w 329514"/>
                <a:gd name="connsiteY7" fmla="*/ 238897 h 345989"/>
                <a:gd name="connsiteX8" fmla="*/ 280087 w 329514"/>
                <a:gd name="connsiteY8" fmla="*/ 288324 h 345989"/>
                <a:gd name="connsiteX9" fmla="*/ 296562 w 329514"/>
                <a:gd name="connsiteY9" fmla="*/ 313038 h 345989"/>
                <a:gd name="connsiteX10" fmla="*/ 321276 w 329514"/>
                <a:gd name="connsiteY10" fmla="*/ 337751 h 345989"/>
                <a:gd name="connsiteX11" fmla="*/ 329514 w 329514"/>
                <a:gd name="connsiteY11" fmla="*/ 345989 h 34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9514" h="345989">
                  <a:moveTo>
                    <a:pt x="0" y="0"/>
                  </a:moveTo>
                  <a:cubicBezTo>
                    <a:pt x="13730" y="10984"/>
                    <a:pt x="28756" y="20518"/>
                    <a:pt x="41189" y="32951"/>
                  </a:cubicBezTo>
                  <a:cubicBezTo>
                    <a:pt x="48190" y="39952"/>
                    <a:pt x="50664" y="50664"/>
                    <a:pt x="57665" y="57665"/>
                  </a:cubicBezTo>
                  <a:cubicBezTo>
                    <a:pt x="64666" y="64666"/>
                    <a:pt x="74862" y="67697"/>
                    <a:pt x="82379" y="74140"/>
                  </a:cubicBezTo>
                  <a:cubicBezTo>
                    <a:pt x="152295" y="134068"/>
                    <a:pt x="83306" y="85744"/>
                    <a:pt x="140044" y="123567"/>
                  </a:cubicBezTo>
                  <a:cubicBezTo>
                    <a:pt x="148282" y="137297"/>
                    <a:pt x="154618" y="152365"/>
                    <a:pt x="164757" y="164757"/>
                  </a:cubicBezTo>
                  <a:cubicBezTo>
                    <a:pt x="179511" y="182790"/>
                    <a:pt x="197708" y="197708"/>
                    <a:pt x="214184" y="214184"/>
                  </a:cubicBezTo>
                  <a:cubicBezTo>
                    <a:pt x="222422" y="222422"/>
                    <a:pt x="232436" y="229203"/>
                    <a:pt x="238898" y="238897"/>
                  </a:cubicBezTo>
                  <a:cubicBezTo>
                    <a:pt x="279802" y="300257"/>
                    <a:pt x="227230" y="224895"/>
                    <a:pt x="280087" y="288324"/>
                  </a:cubicBezTo>
                  <a:cubicBezTo>
                    <a:pt x="286425" y="295930"/>
                    <a:pt x="290224" y="305432"/>
                    <a:pt x="296562" y="313038"/>
                  </a:cubicBezTo>
                  <a:cubicBezTo>
                    <a:pt x="304020" y="321988"/>
                    <a:pt x="313038" y="329513"/>
                    <a:pt x="321276" y="337751"/>
                  </a:cubicBezTo>
                  <a:lnTo>
                    <a:pt x="329514" y="345989"/>
                  </a:ln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6" name="Voľná forma 15"/>
            <p:cNvSpPr/>
            <p:nvPr/>
          </p:nvSpPr>
          <p:spPr>
            <a:xfrm>
              <a:off x="4105161" y="2870887"/>
              <a:ext cx="444843" cy="478657"/>
            </a:xfrm>
            <a:custGeom>
              <a:avLst/>
              <a:gdLst>
                <a:gd name="connsiteX0" fmla="*/ 0 w 444843"/>
                <a:gd name="connsiteY0" fmla="*/ 0 h 478657"/>
                <a:gd name="connsiteX1" fmla="*/ 16475 w 444843"/>
                <a:gd name="connsiteY1" fmla="*/ 41189 h 478657"/>
                <a:gd name="connsiteX2" fmla="*/ 24713 w 444843"/>
                <a:gd name="connsiteY2" fmla="*/ 74140 h 478657"/>
                <a:gd name="connsiteX3" fmla="*/ 41189 w 444843"/>
                <a:gd name="connsiteY3" fmla="*/ 98854 h 478657"/>
                <a:gd name="connsiteX4" fmla="*/ 49427 w 444843"/>
                <a:gd name="connsiteY4" fmla="*/ 123567 h 478657"/>
                <a:gd name="connsiteX5" fmla="*/ 74140 w 444843"/>
                <a:gd name="connsiteY5" fmla="*/ 148281 h 478657"/>
                <a:gd name="connsiteX6" fmla="*/ 115329 w 444843"/>
                <a:gd name="connsiteY6" fmla="*/ 197708 h 478657"/>
                <a:gd name="connsiteX7" fmla="*/ 140043 w 444843"/>
                <a:gd name="connsiteY7" fmla="*/ 214183 h 478657"/>
                <a:gd name="connsiteX8" fmla="*/ 181232 w 444843"/>
                <a:gd name="connsiteY8" fmla="*/ 263610 h 478657"/>
                <a:gd name="connsiteX9" fmla="*/ 205946 w 444843"/>
                <a:gd name="connsiteY9" fmla="*/ 280086 h 478657"/>
                <a:gd name="connsiteX10" fmla="*/ 247135 w 444843"/>
                <a:gd name="connsiteY10" fmla="*/ 329513 h 478657"/>
                <a:gd name="connsiteX11" fmla="*/ 296562 w 444843"/>
                <a:gd name="connsiteY11" fmla="*/ 362464 h 478657"/>
                <a:gd name="connsiteX12" fmla="*/ 321275 w 444843"/>
                <a:gd name="connsiteY12" fmla="*/ 378940 h 478657"/>
                <a:gd name="connsiteX13" fmla="*/ 345989 w 444843"/>
                <a:gd name="connsiteY13" fmla="*/ 395416 h 478657"/>
                <a:gd name="connsiteX14" fmla="*/ 395416 w 444843"/>
                <a:gd name="connsiteY14" fmla="*/ 428367 h 478657"/>
                <a:gd name="connsiteX15" fmla="*/ 420129 w 444843"/>
                <a:gd name="connsiteY15" fmla="*/ 453081 h 478657"/>
                <a:gd name="connsiteX16" fmla="*/ 436605 w 444843"/>
                <a:gd name="connsiteY16" fmla="*/ 477794 h 478657"/>
                <a:gd name="connsiteX17" fmla="*/ 444843 w 444843"/>
                <a:gd name="connsiteY17" fmla="*/ 477794 h 478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44843" h="478657">
                  <a:moveTo>
                    <a:pt x="0" y="0"/>
                  </a:moveTo>
                  <a:cubicBezTo>
                    <a:pt x="5492" y="13730"/>
                    <a:pt x="11799" y="27161"/>
                    <a:pt x="16475" y="41189"/>
                  </a:cubicBezTo>
                  <a:cubicBezTo>
                    <a:pt x="20055" y="51930"/>
                    <a:pt x="20253" y="63734"/>
                    <a:pt x="24713" y="74140"/>
                  </a:cubicBezTo>
                  <a:cubicBezTo>
                    <a:pt x="28613" y="83240"/>
                    <a:pt x="36761" y="89998"/>
                    <a:pt x="41189" y="98854"/>
                  </a:cubicBezTo>
                  <a:cubicBezTo>
                    <a:pt x="45072" y="106621"/>
                    <a:pt x="44610" y="116342"/>
                    <a:pt x="49427" y="123567"/>
                  </a:cubicBezTo>
                  <a:cubicBezTo>
                    <a:pt x="55889" y="133260"/>
                    <a:pt x="66682" y="139331"/>
                    <a:pt x="74140" y="148281"/>
                  </a:cubicBezTo>
                  <a:cubicBezTo>
                    <a:pt x="103588" y="183619"/>
                    <a:pt x="75955" y="164897"/>
                    <a:pt x="115329" y="197708"/>
                  </a:cubicBezTo>
                  <a:cubicBezTo>
                    <a:pt x="122935" y="204046"/>
                    <a:pt x="132437" y="207845"/>
                    <a:pt x="140043" y="214183"/>
                  </a:cubicBezTo>
                  <a:cubicBezTo>
                    <a:pt x="221010" y="281656"/>
                    <a:pt x="116436" y="198816"/>
                    <a:pt x="181232" y="263610"/>
                  </a:cubicBezTo>
                  <a:cubicBezTo>
                    <a:pt x="188233" y="270611"/>
                    <a:pt x="197708" y="274594"/>
                    <a:pt x="205946" y="280086"/>
                  </a:cubicBezTo>
                  <a:cubicBezTo>
                    <a:pt x="220592" y="302056"/>
                    <a:pt x="225176" y="312434"/>
                    <a:pt x="247135" y="329513"/>
                  </a:cubicBezTo>
                  <a:cubicBezTo>
                    <a:pt x="262765" y="341670"/>
                    <a:pt x="280086" y="351480"/>
                    <a:pt x="296562" y="362464"/>
                  </a:cubicBezTo>
                  <a:lnTo>
                    <a:pt x="321275" y="378940"/>
                  </a:lnTo>
                  <a:cubicBezTo>
                    <a:pt x="329513" y="384432"/>
                    <a:pt x="338988" y="388415"/>
                    <a:pt x="345989" y="395416"/>
                  </a:cubicBezTo>
                  <a:cubicBezTo>
                    <a:pt x="376842" y="426269"/>
                    <a:pt x="359650" y="416445"/>
                    <a:pt x="395416" y="428367"/>
                  </a:cubicBezTo>
                  <a:cubicBezTo>
                    <a:pt x="403654" y="436605"/>
                    <a:pt x="412671" y="444131"/>
                    <a:pt x="420129" y="453081"/>
                  </a:cubicBezTo>
                  <a:cubicBezTo>
                    <a:pt x="426467" y="460687"/>
                    <a:pt x="429604" y="470793"/>
                    <a:pt x="436605" y="477794"/>
                  </a:cubicBezTo>
                  <a:cubicBezTo>
                    <a:pt x="438547" y="479736"/>
                    <a:pt x="442097" y="477794"/>
                    <a:pt x="444843" y="477794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7" name="Voľná forma 16"/>
            <p:cNvSpPr/>
            <p:nvPr/>
          </p:nvSpPr>
          <p:spPr>
            <a:xfrm>
              <a:off x="3923928" y="2887362"/>
              <a:ext cx="518984" cy="676366"/>
            </a:xfrm>
            <a:custGeom>
              <a:avLst/>
              <a:gdLst>
                <a:gd name="connsiteX0" fmla="*/ 0 w 518984"/>
                <a:gd name="connsiteY0" fmla="*/ 0 h 676366"/>
                <a:gd name="connsiteX1" fmla="*/ 8238 w 518984"/>
                <a:gd name="connsiteY1" fmla="*/ 57665 h 676366"/>
                <a:gd name="connsiteX2" fmla="*/ 24714 w 518984"/>
                <a:gd name="connsiteY2" fmla="*/ 82379 h 676366"/>
                <a:gd name="connsiteX3" fmla="*/ 49427 w 518984"/>
                <a:gd name="connsiteY3" fmla="*/ 123568 h 676366"/>
                <a:gd name="connsiteX4" fmla="*/ 57665 w 518984"/>
                <a:gd name="connsiteY4" fmla="*/ 148281 h 676366"/>
                <a:gd name="connsiteX5" fmla="*/ 74141 w 518984"/>
                <a:gd name="connsiteY5" fmla="*/ 172995 h 676366"/>
                <a:gd name="connsiteX6" fmla="*/ 82379 w 518984"/>
                <a:gd name="connsiteY6" fmla="*/ 197708 h 676366"/>
                <a:gd name="connsiteX7" fmla="*/ 107092 w 518984"/>
                <a:gd name="connsiteY7" fmla="*/ 222422 h 676366"/>
                <a:gd name="connsiteX8" fmla="*/ 123568 w 518984"/>
                <a:gd name="connsiteY8" fmla="*/ 255373 h 676366"/>
                <a:gd name="connsiteX9" fmla="*/ 181233 w 518984"/>
                <a:gd name="connsiteY9" fmla="*/ 329514 h 676366"/>
                <a:gd name="connsiteX10" fmla="*/ 222422 w 518984"/>
                <a:gd name="connsiteY10" fmla="*/ 387179 h 676366"/>
                <a:gd name="connsiteX11" fmla="*/ 255373 w 518984"/>
                <a:gd name="connsiteY11" fmla="*/ 420130 h 676366"/>
                <a:gd name="connsiteX12" fmla="*/ 296562 w 518984"/>
                <a:gd name="connsiteY12" fmla="*/ 469557 h 676366"/>
                <a:gd name="connsiteX13" fmla="*/ 313038 w 518984"/>
                <a:gd name="connsiteY13" fmla="*/ 502508 h 676366"/>
                <a:gd name="connsiteX14" fmla="*/ 395416 w 518984"/>
                <a:gd name="connsiteY14" fmla="*/ 576649 h 676366"/>
                <a:gd name="connsiteX15" fmla="*/ 444843 w 518984"/>
                <a:gd name="connsiteY15" fmla="*/ 609600 h 676366"/>
                <a:gd name="connsiteX16" fmla="*/ 469557 w 518984"/>
                <a:gd name="connsiteY16" fmla="*/ 626076 h 676366"/>
                <a:gd name="connsiteX17" fmla="*/ 494271 w 518984"/>
                <a:gd name="connsiteY17" fmla="*/ 650789 h 676366"/>
                <a:gd name="connsiteX18" fmla="*/ 510746 w 518984"/>
                <a:gd name="connsiteY18" fmla="*/ 675503 h 676366"/>
                <a:gd name="connsiteX19" fmla="*/ 518984 w 518984"/>
                <a:gd name="connsiteY19" fmla="*/ 675503 h 67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18984" h="676366">
                  <a:moveTo>
                    <a:pt x="0" y="0"/>
                  </a:moveTo>
                  <a:cubicBezTo>
                    <a:pt x="2746" y="19222"/>
                    <a:pt x="2659" y="39067"/>
                    <a:pt x="8238" y="57665"/>
                  </a:cubicBezTo>
                  <a:cubicBezTo>
                    <a:pt x="11083" y="67148"/>
                    <a:pt x="19467" y="73983"/>
                    <a:pt x="24714" y="82379"/>
                  </a:cubicBezTo>
                  <a:cubicBezTo>
                    <a:pt x="33200" y="95957"/>
                    <a:pt x="42267" y="109247"/>
                    <a:pt x="49427" y="123568"/>
                  </a:cubicBezTo>
                  <a:cubicBezTo>
                    <a:pt x="53310" y="131335"/>
                    <a:pt x="53782" y="140514"/>
                    <a:pt x="57665" y="148281"/>
                  </a:cubicBezTo>
                  <a:cubicBezTo>
                    <a:pt x="62093" y="157137"/>
                    <a:pt x="69713" y="164139"/>
                    <a:pt x="74141" y="172995"/>
                  </a:cubicBezTo>
                  <a:cubicBezTo>
                    <a:pt x="78024" y="180762"/>
                    <a:pt x="77562" y="190483"/>
                    <a:pt x="82379" y="197708"/>
                  </a:cubicBezTo>
                  <a:cubicBezTo>
                    <a:pt x="88841" y="207401"/>
                    <a:pt x="100321" y="212942"/>
                    <a:pt x="107092" y="222422"/>
                  </a:cubicBezTo>
                  <a:cubicBezTo>
                    <a:pt x="114230" y="232415"/>
                    <a:pt x="117250" y="244843"/>
                    <a:pt x="123568" y="255373"/>
                  </a:cubicBezTo>
                  <a:cubicBezTo>
                    <a:pt x="177109" y="344608"/>
                    <a:pt x="134205" y="273080"/>
                    <a:pt x="181233" y="329514"/>
                  </a:cubicBezTo>
                  <a:cubicBezTo>
                    <a:pt x="258131" y="421792"/>
                    <a:pt x="118535" y="268450"/>
                    <a:pt x="222422" y="387179"/>
                  </a:cubicBezTo>
                  <a:cubicBezTo>
                    <a:pt x="232651" y="398869"/>
                    <a:pt x="246053" y="407703"/>
                    <a:pt x="255373" y="420130"/>
                  </a:cubicBezTo>
                  <a:cubicBezTo>
                    <a:pt x="297180" y="475873"/>
                    <a:pt x="244778" y="435033"/>
                    <a:pt x="296562" y="469557"/>
                  </a:cubicBezTo>
                  <a:cubicBezTo>
                    <a:pt x="302054" y="480541"/>
                    <a:pt x="305367" y="492919"/>
                    <a:pt x="313038" y="502508"/>
                  </a:cubicBezTo>
                  <a:cubicBezTo>
                    <a:pt x="337332" y="532875"/>
                    <a:pt x="364356" y="554907"/>
                    <a:pt x="395416" y="576649"/>
                  </a:cubicBezTo>
                  <a:cubicBezTo>
                    <a:pt x="411638" y="588004"/>
                    <a:pt x="428367" y="598616"/>
                    <a:pt x="444843" y="609600"/>
                  </a:cubicBezTo>
                  <a:cubicBezTo>
                    <a:pt x="453081" y="615092"/>
                    <a:pt x="462556" y="619075"/>
                    <a:pt x="469557" y="626076"/>
                  </a:cubicBezTo>
                  <a:cubicBezTo>
                    <a:pt x="477795" y="634314"/>
                    <a:pt x="486813" y="641839"/>
                    <a:pt x="494271" y="650789"/>
                  </a:cubicBezTo>
                  <a:cubicBezTo>
                    <a:pt x="500609" y="658395"/>
                    <a:pt x="503745" y="668502"/>
                    <a:pt x="510746" y="675503"/>
                  </a:cubicBezTo>
                  <a:cubicBezTo>
                    <a:pt x="512688" y="677445"/>
                    <a:pt x="516238" y="675503"/>
                    <a:pt x="518984" y="675503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8" name="Voľná forma 17"/>
            <p:cNvSpPr/>
            <p:nvPr/>
          </p:nvSpPr>
          <p:spPr>
            <a:xfrm>
              <a:off x="3528512" y="2821460"/>
              <a:ext cx="988541" cy="972064"/>
            </a:xfrm>
            <a:custGeom>
              <a:avLst/>
              <a:gdLst>
                <a:gd name="connsiteX0" fmla="*/ 0 w 988541"/>
                <a:gd name="connsiteY0" fmla="*/ 0 h 972064"/>
                <a:gd name="connsiteX1" fmla="*/ 74141 w 988541"/>
                <a:gd name="connsiteY1" fmla="*/ 49427 h 972064"/>
                <a:gd name="connsiteX2" fmla="*/ 123568 w 988541"/>
                <a:gd name="connsiteY2" fmla="*/ 98854 h 972064"/>
                <a:gd name="connsiteX3" fmla="*/ 181232 w 988541"/>
                <a:gd name="connsiteY3" fmla="*/ 156518 h 972064"/>
                <a:gd name="connsiteX4" fmla="*/ 222422 w 988541"/>
                <a:gd name="connsiteY4" fmla="*/ 189470 h 972064"/>
                <a:gd name="connsiteX5" fmla="*/ 255373 w 988541"/>
                <a:gd name="connsiteY5" fmla="*/ 222421 h 972064"/>
                <a:gd name="connsiteX6" fmla="*/ 271849 w 988541"/>
                <a:gd name="connsiteY6" fmla="*/ 247135 h 972064"/>
                <a:gd name="connsiteX7" fmla="*/ 304800 w 988541"/>
                <a:gd name="connsiteY7" fmla="*/ 271848 h 972064"/>
                <a:gd name="connsiteX8" fmla="*/ 362465 w 988541"/>
                <a:gd name="connsiteY8" fmla="*/ 313037 h 972064"/>
                <a:gd name="connsiteX9" fmla="*/ 387178 w 988541"/>
                <a:gd name="connsiteY9" fmla="*/ 345989 h 972064"/>
                <a:gd name="connsiteX10" fmla="*/ 411892 w 988541"/>
                <a:gd name="connsiteY10" fmla="*/ 354227 h 972064"/>
                <a:gd name="connsiteX11" fmla="*/ 477795 w 988541"/>
                <a:gd name="connsiteY11" fmla="*/ 428367 h 972064"/>
                <a:gd name="connsiteX12" fmla="*/ 543697 w 988541"/>
                <a:gd name="connsiteY12" fmla="*/ 494270 h 972064"/>
                <a:gd name="connsiteX13" fmla="*/ 642551 w 988541"/>
                <a:gd name="connsiteY13" fmla="*/ 576648 h 972064"/>
                <a:gd name="connsiteX14" fmla="*/ 667265 w 988541"/>
                <a:gd name="connsiteY14" fmla="*/ 609600 h 972064"/>
                <a:gd name="connsiteX15" fmla="*/ 691978 w 988541"/>
                <a:gd name="connsiteY15" fmla="*/ 626075 h 972064"/>
                <a:gd name="connsiteX16" fmla="*/ 700216 w 988541"/>
                <a:gd name="connsiteY16" fmla="*/ 659027 h 972064"/>
                <a:gd name="connsiteX17" fmla="*/ 733168 w 988541"/>
                <a:gd name="connsiteY17" fmla="*/ 700216 h 972064"/>
                <a:gd name="connsiteX18" fmla="*/ 749643 w 988541"/>
                <a:gd name="connsiteY18" fmla="*/ 724929 h 972064"/>
                <a:gd name="connsiteX19" fmla="*/ 774357 w 988541"/>
                <a:gd name="connsiteY19" fmla="*/ 757881 h 972064"/>
                <a:gd name="connsiteX20" fmla="*/ 790832 w 988541"/>
                <a:gd name="connsiteY20" fmla="*/ 782594 h 972064"/>
                <a:gd name="connsiteX21" fmla="*/ 815546 w 988541"/>
                <a:gd name="connsiteY21" fmla="*/ 807308 h 972064"/>
                <a:gd name="connsiteX22" fmla="*/ 848497 w 988541"/>
                <a:gd name="connsiteY22" fmla="*/ 864972 h 972064"/>
                <a:gd name="connsiteX23" fmla="*/ 873211 w 988541"/>
                <a:gd name="connsiteY23" fmla="*/ 873210 h 972064"/>
                <a:gd name="connsiteX24" fmla="*/ 889687 w 988541"/>
                <a:gd name="connsiteY24" fmla="*/ 897924 h 972064"/>
                <a:gd name="connsiteX25" fmla="*/ 963827 w 988541"/>
                <a:gd name="connsiteY25" fmla="*/ 939113 h 972064"/>
                <a:gd name="connsiteX26" fmla="*/ 988541 w 988541"/>
                <a:gd name="connsiteY26" fmla="*/ 972064 h 972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988541" h="972064">
                  <a:moveTo>
                    <a:pt x="0" y="0"/>
                  </a:moveTo>
                  <a:cubicBezTo>
                    <a:pt x="24714" y="16476"/>
                    <a:pt x="57665" y="24713"/>
                    <a:pt x="74141" y="49427"/>
                  </a:cubicBezTo>
                  <a:cubicBezTo>
                    <a:pt x="106166" y="97466"/>
                    <a:pt x="71692" y="51694"/>
                    <a:pt x="123568" y="98854"/>
                  </a:cubicBezTo>
                  <a:cubicBezTo>
                    <a:pt x="143682" y="117139"/>
                    <a:pt x="160006" y="139537"/>
                    <a:pt x="181232" y="156518"/>
                  </a:cubicBezTo>
                  <a:cubicBezTo>
                    <a:pt x="194962" y="167502"/>
                    <a:pt x="209280" y="177789"/>
                    <a:pt x="222422" y="189470"/>
                  </a:cubicBezTo>
                  <a:cubicBezTo>
                    <a:pt x="234032" y="199790"/>
                    <a:pt x="245264" y="210627"/>
                    <a:pt x="255373" y="222421"/>
                  </a:cubicBezTo>
                  <a:cubicBezTo>
                    <a:pt x="261816" y="229938"/>
                    <a:pt x="264848" y="240134"/>
                    <a:pt x="271849" y="247135"/>
                  </a:cubicBezTo>
                  <a:cubicBezTo>
                    <a:pt x="281557" y="256843"/>
                    <a:pt x="294376" y="262913"/>
                    <a:pt x="304800" y="271848"/>
                  </a:cubicBezTo>
                  <a:cubicBezTo>
                    <a:pt x="351556" y="311924"/>
                    <a:pt x="305013" y="284312"/>
                    <a:pt x="362465" y="313037"/>
                  </a:cubicBezTo>
                  <a:cubicBezTo>
                    <a:pt x="370703" y="324021"/>
                    <a:pt x="376631" y="337199"/>
                    <a:pt x="387178" y="345989"/>
                  </a:cubicBezTo>
                  <a:cubicBezTo>
                    <a:pt x="393849" y="351548"/>
                    <a:pt x="405752" y="348087"/>
                    <a:pt x="411892" y="354227"/>
                  </a:cubicBezTo>
                  <a:cubicBezTo>
                    <a:pt x="533585" y="475920"/>
                    <a:pt x="372750" y="349587"/>
                    <a:pt x="477795" y="428367"/>
                  </a:cubicBezTo>
                  <a:cubicBezTo>
                    <a:pt x="560802" y="552878"/>
                    <a:pt x="466217" y="428710"/>
                    <a:pt x="543697" y="494270"/>
                  </a:cubicBezTo>
                  <a:cubicBezTo>
                    <a:pt x="648061" y="582578"/>
                    <a:pt x="578698" y="555363"/>
                    <a:pt x="642551" y="576648"/>
                  </a:cubicBezTo>
                  <a:cubicBezTo>
                    <a:pt x="650789" y="587632"/>
                    <a:pt x="657556" y="599891"/>
                    <a:pt x="667265" y="609600"/>
                  </a:cubicBezTo>
                  <a:cubicBezTo>
                    <a:pt x="674266" y="616601"/>
                    <a:pt x="686486" y="617837"/>
                    <a:pt x="691978" y="626075"/>
                  </a:cubicBezTo>
                  <a:cubicBezTo>
                    <a:pt x="698258" y="635496"/>
                    <a:pt x="694717" y="649130"/>
                    <a:pt x="700216" y="659027"/>
                  </a:cubicBezTo>
                  <a:cubicBezTo>
                    <a:pt x="708755" y="674397"/>
                    <a:pt x="722618" y="686150"/>
                    <a:pt x="733168" y="700216"/>
                  </a:cubicBezTo>
                  <a:cubicBezTo>
                    <a:pt x="739108" y="708136"/>
                    <a:pt x="743889" y="716873"/>
                    <a:pt x="749643" y="724929"/>
                  </a:cubicBezTo>
                  <a:cubicBezTo>
                    <a:pt x="757623" y="736102"/>
                    <a:pt x="766377" y="746708"/>
                    <a:pt x="774357" y="757881"/>
                  </a:cubicBezTo>
                  <a:cubicBezTo>
                    <a:pt x="780111" y="765937"/>
                    <a:pt x="784494" y="774988"/>
                    <a:pt x="790832" y="782594"/>
                  </a:cubicBezTo>
                  <a:cubicBezTo>
                    <a:pt x="798290" y="791544"/>
                    <a:pt x="808774" y="797828"/>
                    <a:pt x="815546" y="807308"/>
                  </a:cubicBezTo>
                  <a:cubicBezTo>
                    <a:pt x="823652" y="818656"/>
                    <a:pt x="835528" y="854597"/>
                    <a:pt x="848497" y="864972"/>
                  </a:cubicBezTo>
                  <a:cubicBezTo>
                    <a:pt x="855278" y="870397"/>
                    <a:pt x="864973" y="870464"/>
                    <a:pt x="873211" y="873210"/>
                  </a:cubicBezTo>
                  <a:cubicBezTo>
                    <a:pt x="878703" y="881448"/>
                    <a:pt x="882236" y="891404"/>
                    <a:pt x="889687" y="897924"/>
                  </a:cubicBezTo>
                  <a:cubicBezTo>
                    <a:pt x="924549" y="928428"/>
                    <a:pt x="929885" y="927798"/>
                    <a:pt x="963827" y="939113"/>
                  </a:cubicBezTo>
                  <a:cubicBezTo>
                    <a:pt x="982457" y="967058"/>
                    <a:pt x="973302" y="956826"/>
                    <a:pt x="988541" y="972064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21" name="Voľná forma 20"/>
          <p:cNvSpPr/>
          <p:nvPr/>
        </p:nvSpPr>
        <p:spPr>
          <a:xfrm>
            <a:off x="2220427" y="2636108"/>
            <a:ext cx="3886120" cy="181233"/>
          </a:xfrm>
          <a:custGeom>
            <a:avLst/>
            <a:gdLst>
              <a:gd name="connsiteX0" fmla="*/ 209735 w 3886120"/>
              <a:gd name="connsiteY0" fmla="*/ 16476 h 181233"/>
              <a:gd name="connsiteX1" fmla="*/ 3789 w 3886120"/>
              <a:gd name="connsiteY1" fmla="*/ 16476 h 181233"/>
              <a:gd name="connsiteX2" fmla="*/ 61454 w 3886120"/>
              <a:gd name="connsiteY2" fmla="*/ 24714 h 181233"/>
              <a:gd name="connsiteX3" fmla="*/ 152070 w 3886120"/>
              <a:gd name="connsiteY3" fmla="*/ 32951 h 181233"/>
              <a:gd name="connsiteX4" fmla="*/ 555724 w 3886120"/>
              <a:gd name="connsiteY4" fmla="*/ 49427 h 181233"/>
              <a:gd name="connsiteX5" fmla="*/ 613389 w 3886120"/>
              <a:gd name="connsiteY5" fmla="*/ 65903 h 181233"/>
              <a:gd name="connsiteX6" fmla="*/ 654578 w 3886120"/>
              <a:gd name="connsiteY6" fmla="*/ 74141 h 181233"/>
              <a:gd name="connsiteX7" fmla="*/ 761670 w 3886120"/>
              <a:gd name="connsiteY7" fmla="*/ 82378 h 181233"/>
              <a:gd name="connsiteX8" fmla="*/ 860524 w 3886120"/>
              <a:gd name="connsiteY8" fmla="*/ 98854 h 181233"/>
              <a:gd name="connsiteX9" fmla="*/ 885238 w 3886120"/>
              <a:gd name="connsiteY9" fmla="*/ 107092 h 181233"/>
              <a:gd name="connsiteX10" fmla="*/ 984092 w 3886120"/>
              <a:gd name="connsiteY10" fmla="*/ 115330 h 181233"/>
              <a:gd name="connsiteX11" fmla="*/ 1074708 w 3886120"/>
              <a:gd name="connsiteY11" fmla="*/ 131806 h 181233"/>
              <a:gd name="connsiteX12" fmla="*/ 1132373 w 3886120"/>
              <a:gd name="connsiteY12" fmla="*/ 140043 h 181233"/>
              <a:gd name="connsiteX13" fmla="*/ 1288892 w 3886120"/>
              <a:gd name="connsiteY13" fmla="*/ 148281 h 181233"/>
              <a:gd name="connsiteX14" fmla="*/ 1387746 w 3886120"/>
              <a:gd name="connsiteY14" fmla="*/ 156519 h 181233"/>
              <a:gd name="connsiteX15" fmla="*/ 1428935 w 3886120"/>
              <a:gd name="connsiteY15" fmla="*/ 164757 h 181233"/>
              <a:gd name="connsiteX16" fmla="*/ 1667832 w 3886120"/>
              <a:gd name="connsiteY16" fmla="*/ 181233 h 181233"/>
              <a:gd name="connsiteX17" fmla="*/ 2705800 w 3886120"/>
              <a:gd name="connsiteY17" fmla="*/ 164757 h 181233"/>
              <a:gd name="connsiteX18" fmla="*/ 2738751 w 3886120"/>
              <a:gd name="connsiteY18" fmla="*/ 156519 h 181233"/>
              <a:gd name="connsiteX19" fmla="*/ 2812892 w 3886120"/>
              <a:gd name="connsiteY19" fmla="*/ 148281 h 181233"/>
              <a:gd name="connsiteX20" fmla="*/ 2845843 w 3886120"/>
              <a:gd name="connsiteY20" fmla="*/ 140043 h 181233"/>
              <a:gd name="connsiteX21" fmla="*/ 2895270 w 3886120"/>
              <a:gd name="connsiteY21" fmla="*/ 123568 h 181233"/>
              <a:gd name="connsiteX22" fmla="*/ 2928222 w 3886120"/>
              <a:gd name="connsiteY22" fmla="*/ 115330 h 181233"/>
              <a:gd name="connsiteX23" fmla="*/ 2952935 w 3886120"/>
              <a:gd name="connsiteY23" fmla="*/ 107092 h 181233"/>
              <a:gd name="connsiteX24" fmla="*/ 3101216 w 3886120"/>
              <a:gd name="connsiteY24" fmla="*/ 90616 h 181233"/>
              <a:gd name="connsiteX25" fmla="*/ 3125930 w 3886120"/>
              <a:gd name="connsiteY25" fmla="*/ 82378 h 181233"/>
              <a:gd name="connsiteX26" fmla="*/ 3208308 w 3886120"/>
              <a:gd name="connsiteY26" fmla="*/ 65903 h 181233"/>
              <a:gd name="connsiteX27" fmla="*/ 3257735 w 3886120"/>
              <a:gd name="connsiteY27" fmla="*/ 49427 h 181233"/>
              <a:gd name="connsiteX28" fmla="*/ 3546059 w 3886120"/>
              <a:gd name="connsiteY28" fmla="*/ 41189 h 181233"/>
              <a:gd name="connsiteX29" fmla="*/ 3653151 w 3886120"/>
              <a:gd name="connsiteY29" fmla="*/ 32951 h 181233"/>
              <a:gd name="connsiteX30" fmla="*/ 3628438 w 3886120"/>
              <a:gd name="connsiteY30" fmla="*/ 41189 h 181233"/>
              <a:gd name="connsiteX31" fmla="*/ 3504870 w 3886120"/>
              <a:gd name="connsiteY31" fmla="*/ 49427 h 181233"/>
              <a:gd name="connsiteX32" fmla="*/ 3397778 w 3886120"/>
              <a:gd name="connsiteY32" fmla="*/ 57665 h 181233"/>
              <a:gd name="connsiteX33" fmla="*/ 3298924 w 3886120"/>
              <a:gd name="connsiteY33" fmla="*/ 49427 h 181233"/>
              <a:gd name="connsiteX34" fmla="*/ 3307162 w 3886120"/>
              <a:gd name="connsiteY34" fmla="*/ 24714 h 181233"/>
              <a:gd name="connsiteX35" fmla="*/ 3356589 w 3886120"/>
              <a:gd name="connsiteY35" fmla="*/ 0 h 181233"/>
              <a:gd name="connsiteX36" fmla="*/ 3883811 w 3886120"/>
              <a:gd name="connsiteY36" fmla="*/ 8238 h 181233"/>
              <a:gd name="connsiteX37" fmla="*/ 3850859 w 3886120"/>
              <a:gd name="connsiteY37" fmla="*/ 16476 h 181233"/>
              <a:gd name="connsiteX38" fmla="*/ 3826146 w 3886120"/>
              <a:gd name="connsiteY38" fmla="*/ 24714 h 181233"/>
              <a:gd name="connsiteX39" fmla="*/ 3719054 w 3886120"/>
              <a:gd name="connsiteY39" fmla="*/ 32951 h 181233"/>
              <a:gd name="connsiteX40" fmla="*/ 3661389 w 3886120"/>
              <a:gd name="connsiteY40" fmla="*/ 41189 h 181233"/>
              <a:gd name="connsiteX41" fmla="*/ 3282449 w 3886120"/>
              <a:gd name="connsiteY41" fmla="*/ 41189 h 18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886120" h="181233">
                <a:moveTo>
                  <a:pt x="209735" y="16476"/>
                </a:moveTo>
                <a:cubicBezTo>
                  <a:pt x="134234" y="8087"/>
                  <a:pt x="85364" y="-1652"/>
                  <a:pt x="3789" y="16476"/>
                </a:cubicBezTo>
                <a:cubicBezTo>
                  <a:pt x="-15165" y="20688"/>
                  <a:pt x="42156" y="22570"/>
                  <a:pt x="61454" y="24714"/>
                </a:cubicBezTo>
                <a:cubicBezTo>
                  <a:pt x="91598" y="28063"/>
                  <a:pt x="121817" y="30790"/>
                  <a:pt x="152070" y="32951"/>
                </a:cubicBezTo>
                <a:cubicBezTo>
                  <a:pt x="308422" y="44119"/>
                  <a:pt x="379706" y="43926"/>
                  <a:pt x="555724" y="49427"/>
                </a:cubicBezTo>
                <a:cubicBezTo>
                  <a:pt x="583244" y="58600"/>
                  <a:pt x="582359" y="59007"/>
                  <a:pt x="613389" y="65903"/>
                </a:cubicBezTo>
                <a:cubicBezTo>
                  <a:pt x="627057" y="68940"/>
                  <a:pt x="640662" y="72595"/>
                  <a:pt x="654578" y="74141"/>
                </a:cubicBezTo>
                <a:cubicBezTo>
                  <a:pt x="690162" y="78095"/>
                  <a:pt x="725973" y="79632"/>
                  <a:pt x="761670" y="82378"/>
                </a:cubicBezTo>
                <a:cubicBezTo>
                  <a:pt x="848976" y="104204"/>
                  <a:pt x="719103" y="73140"/>
                  <a:pt x="860524" y="98854"/>
                </a:cubicBezTo>
                <a:cubicBezTo>
                  <a:pt x="869068" y="100407"/>
                  <a:pt x="876631" y="105944"/>
                  <a:pt x="885238" y="107092"/>
                </a:cubicBezTo>
                <a:cubicBezTo>
                  <a:pt x="918013" y="111462"/>
                  <a:pt x="951141" y="112584"/>
                  <a:pt x="984092" y="115330"/>
                </a:cubicBezTo>
                <a:cubicBezTo>
                  <a:pt x="1031024" y="130975"/>
                  <a:pt x="997087" y="121457"/>
                  <a:pt x="1074708" y="131806"/>
                </a:cubicBezTo>
                <a:cubicBezTo>
                  <a:pt x="1093954" y="134372"/>
                  <a:pt x="1113013" y="138554"/>
                  <a:pt x="1132373" y="140043"/>
                </a:cubicBezTo>
                <a:cubicBezTo>
                  <a:pt x="1184464" y="144050"/>
                  <a:pt x="1236755" y="144917"/>
                  <a:pt x="1288892" y="148281"/>
                </a:cubicBezTo>
                <a:cubicBezTo>
                  <a:pt x="1321889" y="150410"/>
                  <a:pt x="1354795" y="153773"/>
                  <a:pt x="1387746" y="156519"/>
                </a:cubicBezTo>
                <a:cubicBezTo>
                  <a:pt x="1401476" y="159265"/>
                  <a:pt x="1415042" y="163020"/>
                  <a:pt x="1428935" y="164757"/>
                </a:cubicBezTo>
                <a:cubicBezTo>
                  <a:pt x="1500165" y="173661"/>
                  <a:pt x="1601374" y="177541"/>
                  <a:pt x="1667832" y="181233"/>
                </a:cubicBezTo>
                <a:lnTo>
                  <a:pt x="2705800" y="164757"/>
                </a:lnTo>
                <a:cubicBezTo>
                  <a:pt x="2717113" y="164313"/>
                  <a:pt x="2727561" y="158241"/>
                  <a:pt x="2738751" y="156519"/>
                </a:cubicBezTo>
                <a:cubicBezTo>
                  <a:pt x="2763328" y="152738"/>
                  <a:pt x="2788178" y="151027"/>
                  <a:pt x="2812892" y="148281"/>
                </a:cubicBezTo>
                <a:cubicBezTo>
                  <a:pt x="2823876" y="145535"/>
                  <a:pt x="2834999" y="143296"/>
                  <a:pt x="2845843" y="140043"/>
                </a:cubicBezTo>
                <a:cubicBezTo>
                  <a:pt x="2862477" y="135053"/>
                  <a:pt x="2878422" y="127780"/>
                  <a:pt x="2895270" y="123568"/>
                </a:cubicBezTo>
                <a:cubicBezTo>
                  <a:pt x="2906254" y="120822"/>
                  <a:pt x="2917336" y="118440"/>
                  <a:pt x="2928222" y="115330"/>
                </a:cubicBezTo>
                <a:cubicBezTo>
                  <a:pt x="2936571" y="112944"/>
                  <a:pt x="2944328" y="108240"/>
                  <a:pt x="2952935" y="107092"/>
                </a:cubicBezTo>
                <a:cubicBezTo>
                  <a:pt x="3031897" y="96564"/>
                  <a:pt x="3037630" y="104746"/>
                  <a:pt x="3101216" y="90616"/>
                </a:cubicBezTo>
                <a:cubicBezTo>
                  <a:pt x="3109693" y="88732"/>
                  <a:pt x="3117469" y="84331"/>
                  <a:pt x="3125930" y="82378"/>
                </a:cubicBezTo>
                <a:cubicBezTo>
                  <a:pt x="3153216" y="76081"/>
                  <a:pt x="3181742" y="74759"/>
                  <a:pt x="3208308" y="65903"/>
                </a:cubicBezTo>
                <a:cubicBezTo>
                  <a:pt x="3224784" y="60411"/>
                  <a:pt x="3240375" y="49923"/>
                  <a:pt x="3257735" y="49427"/>
                </a:cubicBezTo>
                <a:lnTo>
                  <a:pt x="3546059" y="41189"/>
                </a:lnTo>
                <a:cubicBezTo>
                  <a:pt x="3581756" y="38443"/>
                  <a:pt x="3617348" y="32951"/>
                  <a:pt x="3653151" y="32951"/>
                </a:cubicBezTo>
                <a:cubicBezTo>
                  <a:pt x="3661834" y="32951"/>
                  <a:pt x="3637068" y="40230"/>
                  <a:pt x="3628438" y="41189"/>
                </a:cubicBezTo>
                <a:cubicBezTo>
                  <a:pt x="3587410" y="45748"/>
                  <a:pt x="3546046" y="46486"/>
                  <a:pt x="3504870" y="49427"/>
                </a:cubicBezTo>
                <a:lnTo>
                  <a:pt x="3397778" y="57665"/>
                </a:lnTo>
                <a:cubicBezTo>
                  <a:pt x="3364827" y="54919"/>
                  <a:pt x="3329999" y="60727"/>
                  <a:pt x="3298924" y="49427"/>
                </a:cubicBezTo>
                <a:cubicBezTo>
                  <a:pt x="3290763" y="46460"/>
                  <a:pt x="3301738" y="31494"/>
                  <a:pt x="3307162" y="24714"/>
                </a:cubicBezTo>
                <a:cubicBezTo>
                  <a:pt x="3318776" y="10197"/>
                  <a:pt x="3340309" y="5427"/>
                  <a:pt x="3356589" y="0"/>
                </a:cubicBezTo>
                <a:lnTo>
                  <a:pt x="3883811" y="8238"/>
                </a:lnTo>
                <a:cubicBezTo>
                  <a:pt x="3895127" y="8615"/>
                  <a:pt x="3861745" y="13366"/>
                  <a:pt x="3850859" y="16476"/>
                </a:cubicBezTo>
                <a:cubicBezTo>
                  <a:pt x="3842510" y="18862"/>
                  <a:pt x="3834762" y="23637"/>
                  <a:pt x="3826146" y="24714"/>
                </a:cubicBezTo>
                <a:cubicBezTo>
                  <a:pt x="3790620" y="29155"/>
                  <a:pt x="3754679" y="29389"/>
                  <a:pt x="3719054" y="32951"/>
                </a:cubicBezTo>
                <a:cubicBezTo>
                  <a:pt x="3699734" y="34883"/>
                  <a:pt x="3680802" y="40823"/>
                  <a:pt x="3661389" y="41189"/>
                </a:cubicBezTo>
                <a:cubicBezTo>
                  <a:pt x="3535098" y="43572"/>
                  <a:pt x="3408762" y="41189"/>
                  <a:pt x="3282449" y="41189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3" name="Rovná spojovacia šípka 22"/>
          <p:cNvCxnSpPr/>
          <p:nvPr/>
        </p:nvCxnSpPr>
        <p:spPr>
          <a:xfrm>
            <a:off x="4163487" y="2833816"/>
            <a:ext cx="0" cy="1027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BlokTextu 24"/>
          <p:cNvSpPr txBox="1"/>
          <p:nvPr/>
        </p:nvSpPr>
        <p:spPr>
          <a:xfrm>
            <a:off x="4283968" y="3347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F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8986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Prilepený most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Dĺžka medzery </a:t>
            </a:r>
            <a:r>
              <a:rPr lang="sk-SK" b="1" dirty="0" smtClean="0"/>
              <a:t>d</a:t>
            </a:r>
            <a:endParaRPr lang="sk-SK" dirty="0" smtClean="0"/>
          </a:p>
          <a:p>
            <a:r>
              <a:rPr lang="sk-SK" dirty="0" smtClean="0"/>
              <a:t>Dĺžka papiera nad medzerou </a:t>
            </a:r>
            <a:r>
              <a:rPr lang="sk-SK" b="1" dirty="0" smtClean="0"/>
              <a:t>l</a:t>
            </a:r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68960"/>
            <a:ext cx="4032448" cy="2141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7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Záťaž na kraji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Záťaž papieru vpravo </a:t>
            </a:r>
            <a:r>
              <a:rPr lang="sk-SK" b="1" dirty="0" smtClean="0"/>
              <a:t>F</a:t>
            </a:r>
            <a:endParaRPr lang="sk-SK" dirty="0" smtClean="0"/>
          </a:p>
          <a:p>
            <a:r>
              <a:rPr lang="sk-SK" dirty="0" smtClean="0"/>
              <a:t>Záťaž lepidla vpravo </a:t>
            </a:r>
            <a:r>
              <a:rPr lang="sk-SK" b="1" dirty="0" smtClean="0"/>
              <a:t>F</a:t>
            </a:r>
            <a:endParaRPr lang="sk-SK" dirty="0" smtClean="0"/>
          </a:p>
          <a:p>
            <a:r>
              <a:rPr lang="sk-SK" dirty="0" smtClean="0"/>
              <a:t>Záťaž lepidla vľavo </a:t>
            </a:r>
            <a:r>
              <a:rPr lang="sk-SK" b="1" dirty="0" smtClean="0"/>
              <a:t>0</a:t>
            </a:r>
            <a:endParaRPr lang="sk-SK" dirty="0" smtClean="0"/>
          </a:p>
          <a:p>
            <a:r>
              <a:rPr lang="sk-SK" dirty="0" smtClean="0"/>
              <a:t>Záťaž papiera vľavo  </a:t>
            </a:r>
            <a:r>
              <a:rPr lang="sk-SK" b="1" dirty="0" smtClean="0"/>
              <a:t>0</a:t>
            </a:r>
            <a:endParaRPr lang="sk-SK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475" y="4293096"/>
            <a:ext cx="27432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7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bavyberko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0091ED"/>
      </a:accent1>
      <a:accent2>
        <a:srgbClr val="7F7F7F"/>
      </a:accent2>
      <a:accent3>
        <a:srgbClr val="00B050"/>
      </a:accent3>
      <a:accent4>
        <a:srgbClr val="FF0000"/>
      </a:accent4>
      <a:accent5>
        <a:srgbClr val="FFC000"/>
      </a:accent5>
      <a:accent6>
        <a:srgbClr val="7030A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plate">
  <a:themeElements>
    <a:clrScheme name="bavyberko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0091ED"/>
      </a:accent1>
      <a:accent2>
        <a:srgbClr val="7F7F7F"/>
      </a:accent2>
      <a:accent3>
        <a:srgbClr val="00B050"/>
      </a:accent3>
      <a:accent4>
        <a:srgbClr val="FF0000"/>
      </a:accent4>
      <a:accent5>
        <a:srgbClr val="FFC000"/>
      </a:accent5>
      <a:accent6>
        <a:srgbClr val="7030A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16_zdus</Template>
  <TotalTime>1431</TotalTime>
  <Words>625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template</vt:lpstr>
      <vt:lpstr>1_template</vt:lpstr>
      <vt:lpstr>Equation</vt:lpstr>
      <vt:lpstr>1. Vynájdite sa</vt:lpstr>
      <vt:lpstr>Zadanie</vt:lpstr>
      <vt:lpstr>Pevnosť v tlaku a ťahu</vt:lpstr>
      <vt:lpstr>Most</vt:lpstr>
      <vt:lpstr>Papier</vt:lpstr>
      <vt:lpstr>Horný odhad nosnosti</vt:lpstr>
      <vt:lpstr>Prilepený most</vt:lpstr>
      <vt:lpstr>Prilepený most</vt:lpstr>
      <vt:lpstr>Záťaž na kraji</vt:lpstr>
      <vt:lpstr>Záťaž v strede</vt:lpstr>
      <vt:lpstr>Záťaž medzi</vt:lpstr>
      <vt:lpstr>Položený most</vt:lpstr>
      <vt:lpstr>Vzpera</vt:lpstr>
      <vt:lpstr>Mikrovzpera</vt:lpstr>
      <vt:lpstr>Ohyb papiera - štandardy</vt:lpstr>
      <vt:lpstr>Youngov modul pre papier</vt:lpstr>
      <vt:lpstr>Kolaps mikrovzpery</vt:lpstr>
      <vt:lpstr>Záťaž v strede so vzperou</vt:lpstr>
      <vt:lpstr>Optimalizácia materiálu</vt:lpstr>
      <vt:lpstr>Most nad rieku</vt:lpstr>
      <vt:lpstr>Nosnosť mosta nad riekou</vt:lpstr>
      <vt:lpstr>Zdroje dát</vt:lpstr>
    </vt:vector>
  </TitlesOfParts>
  <Company>FI MUNI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Vynájdite sa</dc:title>
  <dc:creator>Martin Plesch</dc:creator>
  <cp:lastModifiedBy>Martin Plesch</cp:lastModifiedBy>
  <cp:revision>23</cp:revision>
  <dcterms:created xsi:type="dcterms:W3CDTF">2012-10-02T14:34:34Z</dcterms:created>
  <dcterms:modified xsi:type="dcterms:W3CDTF">2012-10-24T19:33:51Z</dcterms:modified>
</cp:coreProperties>
</file>